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7" r:id="rId5"/>
    <p:sldId id="274" r:id="rId6"/>
    <p:sldId id="641" r:id="rId7"/>
    <p:sldId id="596" r:id="rId8"/>
    <p:sldId id="622" r:id="rId9"/>
    <p:sldId id="259" r:id="rId10"/>
    <p:sldId id="620" r:id="rId11"/>
    <p:sldId id="639" r:id="rId12"/>
    <p:sldId id="640" r:id="rId13"/>
    <p:sldId id="627" r:id="rId14"/>
    <p:sldId id="331" r:id="rId15"/>
    <p:sldId id="626" r:id="rId16"/>
    <p:sldId id="632" r:id="rId17"/>
    <p:sldId id="629" r:id="rId18"/>
    <p:sldId id="638" r:id="rId19"/>
    <p:sldId id="361" r:id="rId20"/>
    <p:sldId id="634" r:id="rId21"/>
    <p:sldId id="635" r:id="rId22"/>
    <p:sldId id="258" r:id="rId23"/>
    <p:sldId id="286" r:id="rId24"/>
    <p:sldId id="271" r:id="rId25"/>
    <p:sldId id="631" r:id="rId26"/>
    <p:sldId id="307" r:id="rId2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729B8C-C997-9E5E-4FE2-C8FE37C3A293}" v="110" dt="2025-10-02T13:52:03.925"/>
    <p1510:client id="{B3672A96-7D75-45B3-A505-4B6ED827034B}" v="5" dt="2025-09-30T19:41:25.045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3B039E-6A33-4085-9600-B2BCDC2EC28D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F51672C-B9D0-4C15-967D-489A8536F3DD}">
      <dgm:prSet/>
      <dgm:spPr/>
      <dgm:t>
        <a:bodyPr/>
        <a:lstStyle/>
        <a:p>
          <a:r>
            <a:rPr lang="en-GB"/>
            <a:t>An insight into the final year at Cardinal Hume</a:t>
          </a:r>
          <a:endParaRPr lang="en-US"/>
        </a:p>
      </dgm:t>
    </dgm:pt>
    <dgm:pt modelId="{F9F1040B-64A0-4643-AABC-01B42DBE3C21}" type="parTrans" cxnId="{0732CCC4-4FC3-4078-9D7F-0C62185D6B59}">
      <dgm:prSet/>
      <dgm:spPr/>
      <dgm:t>
        <a:bodyPr/>
        <a:lstStyle/>
        <a:p>
          <a:endParaRPr lang="en-US"/>
        </a:p>
      </dgm:t>
    </dgm:pt>
    <dgm:pt modelId="{385C822E-CC2C-435F-84CB-48C0ABC3E695}" type="sibTrans" cxnId="{0732CCC4-4FC3-4078-9D7F-0C62185D6B59}">
      <dgm:prSet phldrT="01" phldr="0"/>
      <dgm:spPr/>
      <dgm:t>
        <a:bodyPr/>
        <a:lstStyle/>
        <a:p>
          <a:r>
            <a:rPr lang="en-US"/>
            <a:t>01</a:t>
          </a:r>
        </a:p>
      </dgm:t>
    </dgm:pt>
    <dgm:pt modelId="{BDA580C8-FF56-49E6-8B7F-F6E2EFAF972E}">
      <dgm:prSet/>
      <dgm:spPr/>
      <dgm:t>
        <a:bodyPr/>
        <a:lstStyle/>
        <a:p>
          <a:r>
            <a:rPr lang="en-GB"/>
            <a:t>Key dates and pressure points</a:t>
          </a:r>
          <a:endParaRPr lang="en-US"/>
        </a:p>
      </dgm:t>
    </dgm:pt>
    <dgm:pt modelId="{5FFC172A-9CDC-4466-87D9-E9BF6CD6B991}" type="parTrans" cxnId="{2720161E-0E6E-4974-BA8F-488A60FD9B40}">
      <dgm:prSet/>
      <dgm:spPr/>
      <dgm:t>
        <a:bodyPr/>
        <a:lstStyle/>
        <a:p>
          <a:endParaRPr lang="en-US"/>
        </a:p>
      </dgm:t>
    </dgm:pt>
    <dgm:pt modelId="{224AB265-FE63-4D55-8217-42B65F4634E4}" type="sibTrans" cxnId="{2720161E-0E6E-4974-BA8F-488A60FD9B40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DD714EB0-0BF0-4281-96BA-C0D75C88EF67}">
      <dgm:prSet/>
      <dgm:spPr/>
      <dgm:t>
        <a:bodyPr/>
        <a:lstStyle/>
        <a:p>
          <a:r>
            <a:rPr lang="en-GB"/>
            <a:t>Access to support</a:t>
          </a:r>
          <a:endParaRPr lang="en-US"/>
        </a:p>
      </dgm:t>
    </dgm:pt>
    <dgm:pt modelId="{78429B83-723D-4151-AFC2-26D2E8FCE450}" type="parTrans" cxnId="{E235048F-B233-4C27-98A4-E0DDEB60B6FF}">
      <dgm:prSet/>
      <dgm:spPr/>
      <dgm:t>
        <a:bodyPr/>
        <a:lstStyle/>
        <a:p>
          <a:endParaRPr lang="en-US"/>
        </a:p>
      </dgm:t>
    </dgm:pt>
    <dgm:pt modelId="{4710713D-1FBD-42ED-A741-2C932354AD6D}" type="sibTrans" cxnId="{E235048F-B233-4C27-98A4-E0DDEB60B6FF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03639B6B-2D81-4AB9-B0DE-DB5154E1F0E2}" type="pres">
      <dgm:prSet presAssocID="{413B039E-6A33-4085-9600-B2BCDC2EC28D}" presName="Name0" presStyleCnt="0">
        <dgm:presLayoutVars>
          <dgm:animLvl val="lvl"/>
          <dgm:resizeHandles val="exact"/>
        </dgm:presLayoutVars>
      </dgm:prSet>
      <dgm:spPr/>
    </dgm:pt>
    <dgm:pt modelId="{1DDB5763-93B3-415C-ADE2-C92CF141D3DC}" type="pres">
      <dgm:prSet presAssocID="{BF51672C-B9D0-4C15-967D-489A8536F3DD}" presName="compositeNode" presStyleCnt="0">
        <dgm:presLayoutVars>
          <dgm:bulletEnabled val="1"/>
        </dgm:presLayoutVars>
      </dgm:prSet>
      <dgm:spPr/>
    </dgm:pt>
    <dgm:pt modelId="{B3F63E2C-6A99-4002-93A3-2476952BDD40}" type="pres">
      <dgm:prSet presAssocID="{BF51672C-B9D0-4C15-967D-489A8536F3DD}" presName="bgRect" presStyleLbl="alignNode1" presStyleIdx="0" presStyleCnt="3"/>
      <dgm:spPr/>
    </dgm:pt>
    <dgm:pt modelId="{3A2C2032-9C30-41D5-87C8-813EE1E66C5D}" type="pres">
      <dgm:prSet presAssocID="{385C822E-CC2C-435F-84CB-48C0ABC3E695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BABA722A-844A-4E4D-B5F1-29F7242D60EA}" type="pres">
      <dgm:prSet presAssocID="{BF51672C-B9D0-4C15-967D-489A8536F3DD}" presName="nodeRect" presStyleLbl="alignNode1" presStyleIdx="0" presStyleCnt="3">
        <dgm:presLayoutVars>
          <dgm:bulletEnabled val="1"/>
        </dgm:presLayoutVars>
      </dgm:prSet>
      <dgm:spPr/>
    </dgm:pt>
    <dgm:pt modelId="{FD9D92F3-A004-402E-8A29-19E6DACE3D53}" type="pres">
      <dgm:prSet presAssocID="{385C822E-CC2C-435F-84CB-48C0ABC3E695}" presName="sibTrans" presStyleCnt="0"/>
      <dgm:spPr/>
    </dgm:pt>
    <dgm:pt modelId="{C4A009AD-958C-4905-8523-369C1FDA6A8C}" type="pres">
      <dgm:prSet presAssocID="{BDA580C8-FF56-49E6-8B7F-F6E2EFAF972E}" presName="compositeNode" presStyleCnt="0">
        <dgm:presLayoutVars>
          <dgm:bulletEnabled val="1"/>
        </dgm:presLayoutVars>
      </dgm:prSet>
      <dgm:spPr/>
    </dgm:pt>
    <dgm:pt modelId="{BC6B9D2C-C151-4A21-BD91-7915B2F09E55}" type="pres">
      <dgm:prSet presAssocID="{BDA580C8-FF56-49E6-8B7F-F6E2EFAF972E}" presName="bgRect" presStyleLbl="alignNode1" presStyleIdx="1" presStyleCnt="3"/>
      <dgm:spPr/>
    </dgm:pt>
    <dgm:pt modelId="{3096B8A1-08FB-4DF4-B8F1-7D99369F3863}" type="pres">
      <dgm:prSet presAssocID="{224AB265-FE63-4D55-8217-42B65F4634E4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C60581A5-E00C-4AF3-9848-EA14DD874107}" type="pres">
      <dgm:prSet presAssocID="{BDA580C8-FF56-49E6-8B7F-F6E2EFAF972E}" presName="nodeRect" presStyleLbl="alignNode1" presStyleIdx="1" presStyleCnt="3">
        <dgm:presLayoutVars>
          <dgm:bulletEnabled val="1"/>
        </dgm:presLayoutVars>
      </dgm:prSet>
      <dgm:spPr/>
    </dgm:pt>
    <dgm:pt modelId="{87834CBA-74FE-4F76-AFFC-74627FE36F45}" type="pres">
      <dgm:prSet presAssocID="{224AB265-FE63-4D55-8217-42B65F4634E4}" presName="sibTrans" presStyleCnt="0"/>
      <dgm:spPr/>
    </dgm:pt>
    <dgm:pt modelId="{1D78F6DC-AB86-4235-8EE8-37DA7DBB4340}" type="pres">
      <dgm:prSet presAssocID="{DD714EB0-0BF0-4281-96BA-C0D75C88EF67}" presName="compositeNode" presStyleCnt="0">
        <dgm:presLayoutVars>
          <dgm:bulletEnabled val="1"/>
        </dgm:presLayoutVars>
      </dgm:prSet>
      <dgm:spPr/>
    </dgm:pt>
    <dgm:pt modelId="{037ABF56-6DE9-465F-AE7A-B36DE240E631}" type="pres">
      <dgm:prSet presAssocID="{DD714EB0-0BF0-4281-96BA-C0D75C88EF67}" presName="bgRect" presStyleLbl="alignNode1" presStyleIdx="2" presStyleCnt="3"/>
      <dgm:spPr/>
    </dgm:pt>
    <dgm:pt modelId="{7E7F428B-FFB2-4F79-9EFF-2CB068FDD4E5}" type="pres">
      <dgm:prSet presAssocID="{4710713D-1FBD-42ED-A741-2C932354AD6D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A039FA8F-648C-431F-8BAD-BDF0C67E0510}" type="pres">
      <dgm:prSet presAssocID="{DD714EB0-0BF0-4281-96BA-C0D75C88EF67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5A646508-AAE2-4534-80A5-BD441BB36194}" type="presOf" srcId="{4710713D-1FBD-42ED-A741-2C932354AD6D}" destId="{7E7F428B-FFB2-4F79-9EFF-2CB068FDD4E5}" srcOrd="0" destOrd="0" presId="urn:microsoft.com/office/officeart/2016/7/layout/LinearBlockProcessNumbered"/>
    <dgm:cxn modelId="{2720161E-0E6E-4974-BA8F-488A60FD9B40}" srcId="{413B039E-6A33-4085-9600-B2BCDC2EC28D}" destId="{BDA580C8-FF56-49E6-8B7F-F6E2EFAF972E}" srcOrd="1" destOrd="0" parTransId="{5FFC172A-9CDC-4466-87D9-E9BF6CD6B991}" sibTransId="{224AB265-FE63-4D55-8217-42B65F4634E4}"/>
    <dgm:cxn modelId="{66F0F641-C966-44D6-ADC2-6E63C305BC3C}" type="presOf" srcId="{224AB265-FE63-4D55-8217-42B65F4634E4}" destId="{3096B8A1-08FB-4DF4-B8F1-7D99369F3863}" srcOrd="0" destOrd="0" presId="urn:microsoft.com/office/officeart/2016/7/layout/LinearBlockProcessNumbered"/>
    <dgm:cxn modelId="{C7AFD74A-3669-4982-953A-207372FA11B8}" type="presOf" srcId="{BDA580C8-FF56-49E6-8B7F-F6E2EFAF972E}" destId="{C60581A5-E00C-4AF3-9848-EA14DD874107}" srcOrd="1" destOrd="0" presId="urn:microsoft.com/office/officeart/2016/7/layout/LinearBlockProcessNumbered"/>
    <dgm:cxn modelId="{49C6C24E-ECE2-4CD0-9EBB-47BB1F1E0795}" type="presOf" srcId="{BF51672C-B9D0-4C15-967D-489A8536F3DD}" destId="{BABA722A-844A-4E4D-B5F1-29F7242D60EA}" srcOrd="1" destOrd="0" presId="urn:microsoft.com/office/officeart/2016/7/layout/LinearBlockProcessNumbered"/>
    <dgm:cxn modelId="{AA63EF50-F3F3-437E-8759-8561FA0A674F}" type="presOf" srcId="{DD714EB0-0BF0-4281-96BA-C0D75C88EF67}" destId="{A039FA8F-648C-431F-8BAD-BDF0C67E0510}" srcOrd="1" destOrd="0" presId="urn:microsoft.com/office/officeart/2016/7/layout/LinearBlockProcessNumbered"/>
    <dgm:cxn modelId="{E235048F-B233-4C27-98A4-E0DDEB60B6FF}" srcId="{413B039E-6A33-4085-9600-B2BCDC2EC28D}" destId="{DD714EB0-0BF0-4281-96BA-C0D75C88EF67}" srcOrd="2" destOrd="0" parTransId="{78429B83-723D-4151-AFC2-26D2E8FCE450}" sibTransId="{4710713D-1FBD-42ED-A741-2C932354AD6D}"/>
    <dgm:cxn modelId="{9EDADBAA-C080-4DA9-9FCA-6C9F95943A7D}" type="presOf" srcId="{DD714EB0-0BF0-4281-96BA-C0D75C88EF67}" destId="{037ABF56-6DE9-465F-AE7A-B36DE240E631}" srcOrd="0" destOrd="0" presId="urn:microsoft.com/office/officeart/2016/7/layout/LinearBlockProcessNumbered"/>
    <dgm:cxn modelId="{E4C661BA-B61C-4933-A076-D5EF51E31616}" type="presOf" srcId="{BF51672C-B9D0-4C15-967D-489A8536F3DD}" destId="{B3F63E2C-6A99-4002-93A3-2476952BDD40}" srcOrd="0" destOrd="0" presId="urn:microsoft.com/office/officeart/2016/7/layout/LinearBlockProcessNumbered"/>
    <dgm:cxn modelId="{BFBB04BC-15CE-4D67-9298-AF27746966E5}" type="presOf" srcId="{413B039E-6A33-4085-9600-B2BCDC2EC28D}" destId="{03639B6B-2D81-4AB9-B0DE-DB5154E1F0E2}" srcOrd="0" destOrd="0" presId="urn:microsoft.com/office/officeart/2016/7/layout/LinearBlockProcessNumbered"/>
    <dgm:cxn modelId="{0732CCC4-4FC3-4078-9D7F-0C62185D6B59}" srcId="{413B039E-6A33-4085-9600-B2BCDC2EC28D}" destId="{BF51672C-B9D0-4C15-967D-489A8536F3DD}" srcOrd="0" destOrd="0" parTransId="{F9F1040B-64A0-4643-AABC-01B42DBE3C21}" sibTransId="{385C822E-CC2C-435F-84CB-48C0ABC3E695}"/>
    <dgm:cxn modelId="{CC625FC9-4BB2-47CF-8C84-C33B729B8C27}" type="presOf" srcId="{385C822E-CC2C-435F-84CB-48C0ABC3E695}" destId="{3A2C2032-9C30-41D5-87C8-813EE1E66C5D}" srcOrd="0" destOrd="0" presId="urn:microsoft.com/office/officeart/2016/7/layout/LinearBlockProcessNumbered"/>
    <dgm:cxn modelId="{9AC8AADD-66E5-45A5-A318-5808D4FB90F2}" type="presOf" srcId="{BDA580C8-FF56-49E6-8B7F-F6E2EFAF972E}" destId="{BC6B9D2C-C151-4A21-BD91-7915B2F09E55}" srcOrd="0" destOrd="0" presId="urn:microsoft.com/office/officeart/2016/7/layout/LinearBlockProcessNumbered"/>
    <dgm:cxn modelId="{DA5A5376-DCA0-4010-B7FD-0CF50C865862}" type="presParOf" srcId="{03639B6B-2D81-4AB9-B0DE-DB5154E1F0E2}" destId="{1DDB5763-93B3-415C-ADE2-C92CF141D3DC}" srcOrd="0" destOrd="0" presId="urn:microsoft.com/office/officeart/2016/7/layout/LinearBlockProcessNumbered"/>
    <dgm:cxn modelId="{3A260C1B-0DC8-4902-A73F-4B1EEC3A3A89}" type="presParOf" srcId="{1DDB5763-93B3-415C-ADE2-C92CF141D3DC}" destId="{B3F63E2C-6A99-4002-93A3-2476952BDD40}" srcOrd="0" destOrd="0" presId="urn:microsoft.com/office/officeart/2016/7/layout/LinearBlockProcessNumbered"/>
    <dgm:cxn modelId="{56505B65-096B-4189-8192-5AE7B7EC77D5}" type="presParOf" srcId="{1DDB5763-93B3-415C-ADE2-C92CF141D3DC}" destId="{3A2C2032-9C30-41D5-87C8-813EE1E66C5D}" srcOrd="1" destOrd="0" presId="urn:microsoft.com/office/officeart/2016/7/layout/LinearBlockProcessNumbered"/>
    <dgm:cxn modelId="{0E9FBB80-AE56-4C84-BDF1-BFADBE32E615}" type="presParOf" srcId="{1DDB5763-93B3-415C-ADE2-C92CF141D3DC}" destId="{BABA722A-844A-4E4D-B5F1-29F7242D60EA}" srcOrd="2" destOrd="0" presId="urn:microsoft.com/office/officeart/2016/7/layout/LinearBlockProcessNumbered"/>
    <dgm:cxn modelId="{C2308FAD-5998-4273-8E26-B38DD5D07FCB}" type="presParOf" srcId="{03639B6B-2D81-4AB9-B0DE-DB5154E1F0E2}" destId="{FD9D92F3-A004-402E-8A29-19E6DACE3D53}" srcOrd="1" destOrd="0" presId="urn:microsoft.com/office/officeart/2016/7/layout/LinearBlockProcessNumbered"/>
    <dgm:cxn modelId="{06665393-A6C5-4214-BCFA-2175AE746A45}" type="presParOf" srcId="{03639B6B-2D81-4AB9-B0DE-DB5154E1F0E2}" destId="{C4A009AD-958C-4905-8523-369C1FDA6A8C}" srcOrd="2" destOrd="0" presId="urn:microsoft.com/office/officeart/2016/7/layout/LinearBlockProcessNumbered"/>
    <dgm:cxn modelId="{7BB9745A-EA16-41AF-B94F-47638814045D}" type="presParOf" srcId="{C4A009AD-958C-4905-8523-369C1FDA6A8C}" destId="{BC6B9D2C-C151-4A21-BD91-7915B2F09E55}" srcOrd="0" destOrd="0" presId="urn:microsoft.com/office/officeart/2016/7/layout/LinearBlockProcessNumbered"/>
    <dgm:cxn modelId="{E6F5C1C5-78EC-408F-8388-A20BA1D06DFB}" type="presParOf" srcId="{C4A009AD-958C-4905-8523-369C1FDA6A8C}" destId="{3096B8A1-08FB-4DF4-B8F1-7D99369F3863}" srcOrd="1" destOrd="0" presId="urn:microsoft.com/office/officeart/2016/7/layout/LinearBlockProcessNumbered"/>
    <dgm:cxn modelId="{BFD17976-F5FF-4CB3-8C4F-5C00C1085699}" type="presParOf" srcId="{C4A009AD-958C-4905-8523-369C1FDA6A8C}" destId="{C60581A5-E00C-4AF3-9848-EA14DD874107}" srcOrd="2" destOrd="0" presId="urn:microsoft.com/office/officeart/2016/7/layout/LinearBlockProcessNumbered"/>
    <dgm:cxn modelId="{C9035568-FE2C-40B6-BB39-EF17DB9621CC}" type="presParOf" srcId="{03639B6B-2D81-4AB9-B0DE-DB5154E1F0E2}" destId="{87834CBA-74FE-4F76-AFFC-74627FE36F45}" srcOrd="3" destOrd="0" presId="urn:microsoft.com/office/officeart/2016/7/layout/LinearBlockProcessNumbered"/>
    <dgm:cxn modelId="{6CDC0050-61A6-4FA0-B691-3077F62FE92C}" type="presParOf" srcId="{03639B6B-2D81-4AB9-B0DE-DB5154E1F0E2}" destId="{1D78F6DC-AB86-4235-8EE8-37DA7DBB4340}" srcOrd="4" destOrd="0" presId="urn:microsoft.com/office/officeart/2016/7/layout/LinearBlockProcessNumbered"/>
    <dgm:cxn modelId="{AE77F38C-4A01-4F4D-89C4-7431D53C4EA7}" type="presParOf" srcId="{1D78F6DC-AB86-4235-8EE8-37DA7DBB4340}" destId="{037ABF56-6DE9-465F-AE7A-B36DE240E631}" srcOrd="0" destOrd="0" presId="urn:microsoft.com/office/officeart/2016/7/layout/LinearBlockProcessNumbered"/>
    <dgm:cxn modelId="{6E953E0B-51F5-4938-8726-84DD7E2CEEB1}" type="presParOf" srcId="{1D78F6DC-AB86-4235-8EE8-37DA7DBB4340}" destId="{7E7F428B-FFB2-4F79-9EFF-2CB068FDD4E5}" srcOrd="1" destOrd="0" presId="urn:microsoft.com/office/officeart/2016/7/layout/LinearBlockProcessNumbered"/>
    <dgm:cxn modelId="{DF699355-189C-4EF5-B6D3-2FFA3521A829}" type="presParOf" srcId="{1D78F6DC-AB86-4235-8EE8-37DA7DBB4340}" destId="{A039FA8F-648C-431F-8BAD-BDF0C67E0510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63E2C-6A99-4002-93A3-2476952BDD40}">
      <dsp:nvSpPr>
        <dsp:cNvPr id="0" name=""/>
        <dsp:cNvSpPr/>
      </dsp:nvSpPr>
      <dsp:spPr>
        <a:xfrm>
          <a:off x="853" y="21822"/>
          <a:ext cx="3457633" cy="41491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537" tIns="0" rIns="34153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An insight into the final year at Cardinal Hume</a:t>
          </a:r>
          <a:endParaRPr lang="en-US" sz="2600" kern="1200"/>
        </a:p>
      </dsp:txBody>
      <dsp:txXfrm>
        <a:off x="853" y="1681486"/>
        <a:ext cx="3457633" cy="2489496"/>
      </dsp:txXfrm>
    </dsp:sp>
    <dsp:sp modelId="{3A2C2032-9C30-41D5-87C8-813EE1E66C5D}">
      <dsp:nvSpPr>
        <dsp:cNvPr id="0" name=""/>
        <dsp:cNvSpPr/>
      </dsp:nvSpPr>
      <dsp:spPr>
        <a:xfrm>
          <a:off x="853" y="21822"/>
          <a:ext cx="3457633" cy="16596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537" tIns="165100" rIns="341537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</a:p>
      </dsp:txBody>
      <dsp:txXfrm>
        <a:off x="853" y="21822"/>
        <a:ext cx="3457633" cy="1659664"/>
      </dsp:txXfrm>
    </dsp:sp>
    <dsp:sp modelId="{BC6B9D2C-C151-4A21-BD91-7915B2F09E55}">
      <dsp:nvSpPr>
        <dsp:cNvPr id="0" name=""/>
        <dsp:cNvSpPr/>
      </dsp:nvSpPr>
      <dsp:spPr>
        <a:xfrm>
          <a:off x="3735097" y="21822"/>
          <a:ext cx="3457633" cy="414916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537" tIns="0" rIns="34153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Key dates and pressure points</a:t>
          </a:r>
          <a:endParaRPr lang="en-US" sz="2600" kern="1200"/>
        </a:p>
      </dsp:txBody>
      <dsp:txXfrm>
        <a:off x="3735097" y="1681486"/>
        <a:ext cx="3457633" cy="2489496"/>
      </dsp:txXfrm>
    </dsp:sp>
    <dsp:sp modelId="{3096B8A1-08FB-4DF4-B8F1-7D99369F3863}">
      <dsp:nvSpPr>
        <dsp:cNvPr id="0" name=""/>
        <dsp:cNvSpPr/>
      </dsp:nvSpPr>
      <dsp:spPr>
        <a:xfrm>
          <a:off x="3735097" y="21822"/>
          <a:ext cx="3457633" cy="16596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537" tIns="165100" rIns="341537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735097" y="21822"/>
        <a:ext cx="3457633" cy="1659664"/>
      </dsp:txXfrm>
    </dsp:sp>
    <dsp:sp modelId="{037ABF56-6DE9-465F-AE7A-B36DE240E631}">
      <dsp:nvSpPr>
        <dsp:cNvPr id="0" name=""/>
        <dsp:cNvSpPr/>
      </dsp:nvSpPr>
      <dsp:spPr>
        <a:xfrm>
          <a:off x="7469341" y="21822"/>
          <a:ext cx="3457633" cy="414916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537" tIns="0" rIns="34153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Access to support</a:t>
          </a:r>
          <a:endParaRPr lang="en-US" sz="2600" kern="1200"/>
        </a:p>
      </dsp:txBody>
      <dsp:txXfrm>
        <a:off x="7469341" y="1681486"/>
        <a:ext cx="3457633" cy="2489496"/>
      </dsp:txXfrm>
    </dsp:sp>
    <dsp:sp modelId="{7E7F428B-FFB2-4F79-9EFF-2CB068FDD4E5}">
      <dsp:nvSpPr>
        <dsp:cNvPr id="0" name=""/>
        <dsp:cNvSpPr/>
      </dsp:nvSpPr>
      <dsp:spPr>
        <a:xfrm>
          <a:off x="7469341" y="21822"/>
          <a:ext cx="3457633" cy="16596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537" tIns="165100" rIns="341537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7469341" y="21822"/>
        <a:ext cx="3457633" cy="1659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C7A9A-7AC0-498B-B327-EBF1B24AF568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60F19-B4E4-440A-8AB3-7A7E3AAF1C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32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93F0D-7ABA-47DD-B1FB-DB2D90672D3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836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0F19-B4E4-440A-8AB3-7A7E3AAF1C7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344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0F19-B4E4-440A-8AB3-7A7E3AAF1C7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665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0F19-B4E4-440A-8AB3-7A7E3AAF1C7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711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0F19-B4E4-440A-8AB3-7A7E3AAF1C7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969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7509A-72B6-4BC0-BDDF-5DE4983BE14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298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0F19-B4E4-440A-8AB3-7A7E3AAF1C7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803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E69BA54E-6E92-4E0B-9DE9-90592666DB9B}" type="slidenum">
              <a:rPr lang="en-US" sz="1200" smtClean="0"/>
              <a:pPr eaLnBrk="1" hangingPunct="1"/>
              <a:t>23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20979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93F0D-7ABA-47DD-B1FB-DB2D90672D3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64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93F0D-7ABA-47DD-B1FB-DB2D90672D3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451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0F19-B4E4-440A-8AB3-7A7E3AAF1C7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943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MSW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0F19-B4E4-440A-8AB3-7A7E3AAF1C7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109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93F0D-7ABA-47DD-B1FB-DB2D90672D3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827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0F19-B4E4-440A-8AB3-7A7E3AAF1C7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04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0F19-B4E4-440A-8AB3-7A7E3AAF1C7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080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MSW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D60F19-B4E4-440A-8AB3-7A7E3AAF1C7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965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89AD-41FA-4978-A20E-CD2B26D86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CF63EE-71B7-4702-A78E-6DEB775C4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66037-9E80-4EB4-8BEF-C0B40C5C1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D44B-2D9C-4EBD-840B-12A1564633F2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7B9E4-557A-4BE0-9D7A-8326A82BD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530D1-15F8-47AF-B1D0-60142BAA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CEBF-A45E-4C83-BFA7-48D3775F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903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612FC-82F4-4DC8-BA33-535635A16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3791F-5656-40D7-A22B-D41A46F6C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99595-5EFE-4EF3-B0FF-8564421D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D44B-2D9C-4EBD-840B-12A1564633F2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33175-D7A0-4A3E-80A8-C2307D89F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D4A80-3DBF-4E1F-A05F-229A2ADC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CEBF-A45E-4C83-BFA7-48D3775F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784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A0A3CC-9AD7-498E-A386-6B93C90C2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BB78AD-511E-457A-B77A-3A04BCDA9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672D1-1C66-47CA-9A04-01DFAC238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D44B-2D9C-4EBD-840B-12A1564633F2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8AEA5-4339-446F-9C35-3C91D9E5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7005C-E625-4251-A2B4-C1459C6C2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CEBF-A45E-4C83-BFA7-48D3775F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91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6175-0B98-452B-BBCA-127D2415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65C4B-2033-479F-8D19-65BE5033E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9C864-E08B-47EF-A3B1-136F3D483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D44B-2D9C-4EBD-840B-12A1564633F2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D99F8-89DD-4652-B159-912532C6E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CB733-60EE-48AF-A9A7-9AB4F9A4F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CEBF-A45E-4C83-BFA7-48D3775F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34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1A249-D64D-40CF-86AC-4F5A7D45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66E08-4EE3-4F83-89CD-F88D3D54E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90744-9366-4B53-A787-359463DEF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D44B-2D9C-4EBD-840B-12A1564633F2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6D245-7D97-4C66-BBCD-A25F0813E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6E4EC-2AFF-4334-ACF4-DAAC507D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CEBF-A45E-4C83-BFA7-48D3775F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72394-6C91-4F12-BC5A-1355BB7B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EA14D-1449-44D1-BD58-3ED00F370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547B7-FB3A-4C61-A626-1C3C5603E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69A8E-41E3-49A2-8D12-F145887D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D44B-2D9C-4EBD-840B-12A1564633F2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905A8-1214-426F-A39F-4D3A0F65C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93E0F-C068-488A-9F15-ECBFE52B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CEBF-A45E-4C83-BFA7-48D3775F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17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E580-2176-48E1-B13E-27305FF71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422A3-F335-4A64-A967-B97E529B1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9F585-5CB1-4AFD-9CCC-0C3E154F9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181FC3-7C40-48E6-A01E-0B2D8DF12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576D3D-487E-4DD3-98C9-3FE018A56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175E83-E4AF-4078-852A-61DC188E0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D44B-2D9C-4EBD-840B-12A1564633F2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B9415E-7E0C-433F-A00B-C690DA15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B297D-AAD8-4D2C-AD91-75C10935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CEBF-A45E-4C83-BFA7-48D3775F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491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42255-0AFC-4327-992C-470FC732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F1DA7B-A3C7-4A48-A771-16670198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D44B-2D9C-4EBD-840B-12A1564633F2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47393-0D0B-4A08-B116-0BFFCB25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BF814-04EF-4F76-A6D1-36343857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CEBF-A45E-4C83-BFA7-48D3775F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0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D95037-6CA1-4AE2-81DC-0F0305CF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D44B-2D9C-4EBD-840B-12A1564633F2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CBD6E3-E09D-4117-9EC6-30D2B35D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A8C7C-3FFC-4D32-A41C-E2DC3D73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CEBF-A45E-4C83-BFA7-48D3775F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17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2E89B-5225-44C7-B11F-C71F317F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406E2-40C6-44B0-85D7-10D02EFF0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CA380-528B-4B88-8A56-07EB9EAE6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5910C-A81A-4769-92B5-3CEDA389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D44B-2D9C-4EBD-840B-12A1564633F2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88F5B-3B02-4109-8492-23F1B45A2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E869F-3C02-448B-8B77-31BAD9E2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CEBF-A45E-4C83-BFA7-48D3775F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28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D23F0-2D5D-4EB6-87B8-D36FF1039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75161C-F0BF-467E-9999-85D2727A13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EFC631-584D-4BFE-953A-44C35D8A6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20781-9D8F-4F4F-9A8C-93189F6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2D44B-2D9C-4EBD-840B-12A1564633F2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70755-812C-4DC5-B114-1E402E1C5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FBD0E-1C94-4C6B-8E5F-487F51B3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CEBF-A45E-4C83-BFA7-48D3775F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05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A23A3C-05E1-46AB-A4FA-71FDEA92F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67957-F63B-481F-A475-8BB4FBFD4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16354-7D98-486A-B6A5-EEE41AB8A6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2D44B-2D9C-4EBD-840B-12A1564633F2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576F3-1038-410D-BF3F-F4F7121EC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71760-962D-4D49-AE98-245925FDB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CCEBF-A45E-4C83-BFA7-48D3775F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22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3">
            <a:extLst>
              <a:ext uri="{FF2B5EF4-FFF2-40B4-BE49-F238E27FC236}">
                <a16:creationId xmlns:a16="http://schemas.microsoft.com/office/drawing/2014/main" id="{310342A0-EAD0-4555-8689-53CD38110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8" r="-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AA68C3-6307-482C-BE05-F96F527CC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6147902" cy="3204134"/>
          </a:xfrm>
        </p:spPr>
        <p:txBody>
          <a:bodyPr anchor="b">
            <a:normAutofit/>
          </a:bodyPr>
          <a:lstStyle/>
          <a:p>
            <a:r>
              <a:rPr lang="en-GB" sz="2400" b="0"/>
              <a:t>CARDINAL HUME CATHOLIC SCHOOL</a:t>
            </a:r>
            <a:br>
              <a:rPr lang="en-GB" sz="2400" b="0"/>
            </a:br>
            <a:br>
              <a:rPr lang="en-GB" sz="2400" b="0"/>
            </a:br>
            <a:br>
              <a:rPr lang="en-GB" sz="2400" b="0"/>
            </a:br>
            <a:br>
              <a:rPr lang="en-GB" sz="2400" b="0"/>
            </a:br>
            <a:br>
              <a:rPr lang="en-GB" sz="4100"/>
            </a:br>
            <a:r>
              <a:rPr lang="en-GB" sz="4100"/>
              <a:t>Y13 PARENT INFORMATION EVENT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75616-F107-43CA-94DB-B96FB0F10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GB" sz="3200" dirty="0"/>
              <a:t>2</a:t>
            </a:r>
            <a:r>
              <a:rPr lang="en-GB" sz="3200" baseline="30000" dirty="0"/>
              <a:t>nd</a:t>
            </a:r>
            <a:r>
              <a:rPr lang="en-GB" sz="3200" dirty="0"/>
              <a:t>  October 2025</a:t>
            </a:r>
          </a:p>
        </p:txBody>
      </p:sp>
    </p:spTree>
    <p:extLst>
      <p:ext uri="{BB962C8B-B14F-4D97-AF65-F5344CB8AC3E}">
        <p14:creationId xmlns:p14="http://schemas.microsoft.com/office/powerpoint/2010/main" val="3936549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C32E9-6D3D-49BF-A502-6BD6300B46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74" r="-2" b="2507"/>
          <a:stretch/>
        </p:blipFill>
        <p:spPr>
          <a:xfrm>
            <a:off x="841269" y="321732"/>
            <a:ext cx="4697417" cy="2497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1D0F8D-3C8C-4EDA-990D-CB0B2DDB0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72" r="-2" b="-2"/>
          <a:stretch/>
        </p:blipFill>
        <p:spPr>
          <a:xfrm>
            <a:off x="913659" y="3701797"/>
            <a:ext cx="4625027" cy="22738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68BBCA-A6A9-4F01-8E93-8505F0CF83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97" r="21287" b="13510"/>
          <a:stretch/>
        </p:blipFill>
        <p:spPr>
          <a:xfrm>
            <a:off x="7109362" y="137342"/>
            <a:ext cx="3124200" cy="2846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ACDC40-4C47-4644-94A0-83951308502C}"/>
              </a:ext>
            </a:extLst>
          </p:cNvPr>
          <p:cNvSpPr txBox="1"/>
          <p:nvPr/>
        </p:nvSpPr>
        <p:spPr>
          <a:xfrm>
            <a:off x="836984" y="6074602"/>
            <a:ext cx="462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First Choice Sunderland (Year 12)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A91E1-C7D6-4C48-B78D-10F4DEDA5D4A}"/>
              </a:ext>
            </a:extLst>
          </p:cNvPr>
          <p:cNvSpPr txBox="1"/>
          <p:nvPr/>
        </p:nvSpPr>
        <p:spPr>
          <a:xfrm>
            <a:off x="8632249" y="5232400"/>
            <a:ext cx="254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Newcastle Partners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F40EA9-39A9-75E8-2253-14F839F4AD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610"/>
          <a:stretch/>
        </p:blipFill>
        <p:spPr>
          <a:xfrm>
            <a:off x="7070149" y="3743525"/>
            <a:ext cx="3124200" cy="23246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B17743-6517-0507-A409-CF86CB153E1B}"/>
              </a:ext>
            </a:extLst>
          </p:cNvPr>
          <p:cNvSpPr txBox="1"/>
          <p:nvPr/>
        </p:nvSpPr>
        <p:spPr>
          <a:xfrm>
            <a:off x="6297471" y="6057436"/>
            <a:ext cx="569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Supported Progression - Durham (Year 12)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7452DD-3FEF-83BF-D807-8D11CF33DA08}"/>
              </a:ext>
            </a:extLst>
          </p:cNvPr>
          <p:cNvSpPr txBox="1"/>
          <p:nvPr/>
        </p:nvSpPr>
        <p:spPr>
          <a:xfrm>
            <a:off x="6784664" y="3097194"/>
            <a:ext cx="4716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Newcastle Partners : APPLY BY MID JANUARY 2026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B34DF7-D547-CDDA-631E-DB3A8C21788E}"/>
              </a:ext>
            </a:extLst>
          </p:cNvPr>
          <p:cNvSpPr txBox="1"/>
          <p:nvPr/>
        </p:nvSpPr>
        <p:spPr>
          <a:xfrm>
            <a:off x="1034623" y="2883293"/>
            <a:ext cx="4716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Destination Northumbria : APPLY BY MID JANUARY 2026</a:t>
            </a:r>
          </a:p>
        </p:txBody>
      </p:sp>
    </p:spTree>
    <p:extLst>
      <p:ext uri="{BB962C8B-B14F-4D97-AF65-F5344CB8AC3E}">
        <p14:creationId xmlns:p14="http://schemas.microsoft.com/office/powerpoint/2010/main" val="2291440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937146-7CF7-7FEC-D291-49EFB9642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018">
            <a:off x="312862" y="1284758"/>
            <a:ext cx="2831884" cy="40770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551892-466D-4FDE-BB44-E606D649DA28}"/>
              </a:ext>
            </a:extLst>
          </p:cNvPr>
          <p:cNvSpPr txBox="1"/>
          <p:nvPr/>
        </p:nvSpPr>
        <p:spPr>
          <a:xfrm>
            <a:off x="380999" y="129406"/>
            <a:ext cx="10925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/>
              <a:t>PRACTICE : Formal opportunities for students to apply their knowledge and skills in assessment situations that mimic the real external exams.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FB7E464-E365-4318-B59E-A039EB076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565772"/>
              </p:ext>
            </p:extLst>
          </p:nvPr>
        </p:nvGraphicFramePr>
        <p:xfrm>
          <a:off x="3371851" y="1425481"/>
          <a:ext cx="8128000" cy="3977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8450">
                  <a:extLst>
                    <a:ext uri="{9D8B030D-6E8A-4147-A177-3AD203B41FA5}">
                      <a16:colId xmlns:a16="http://schemas.microsoft.com/office/drawing/2014/main" val="235522373"/>
                    </a:ext>
                  </a:extLst>
                </a:gridCol>
                <a:gridCol w="6559550">
                  <a:extLst>
                    <a:ext uri="{9D8B030D-6E8A-4147-A177-3AD203B41FA5}">
                      <a16:colId xmlns:a16="http://schemas.microsoft.com/office/drawing/2014/main" val="7564642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w/c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Focus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121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22nd Sept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Initial assessment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670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10th Nov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Modular Assessment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651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  <a:r>
                        <a:rPr lang="en-GB" baseline="30000" dirty="0"/>
                        <a:t>st</a:t>
                      </a:r>
                      <a:r>
                        <a:rPr lang="en-GB" dirty="0"/>
                        <a:t> Dec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Vocational Mock Examinations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923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8th Dec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Assessment 1 Feedback + reports prepared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5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5th Jan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Vocational External Examinations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268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9th 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Y13 Mock exams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64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9</a:t>
                      </a:r>
                      <a:r>
                        <a:rPr lang="en-GB" baseline="30000" dirty="0"/>
                        <a:t>th</a:t>
                      </a:r>
                      <a:r>
                        <a:rPr lang="en-GB" dirty="0"/>
                        <a:t> March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Year 13 RESITS (IF REQUIRED)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040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7</a:t>
                      </a:r>
                      <a:r>
                        <a:rPr lang="en-GB" baseline="30000" dirty="0"/>
                        <a:t>th</a:t>
                      </a:r>
                      <a:r>
                        <a:rPr lang="en-GB" dirty="0"/>
                        <a:t> 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All Y13 vocational coursework completed by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877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11</a:t>
                      </a:r>
                      <a:r>
                        <a:rPr lang="en-GB" baseline="30000" dirty="0"/>
                        <a:t>th</a:t>
                      </a:r>
                      <a:r>
                        <a:rPr lang="en-GB" dirty="0"/>
                        <a:t> May – June 26</a:t>
                      </a:r>
                      <a:r>
                        <a:rPr lang="en-GB" baseline="30000" dirty="0"/>
                        <a:t>th</a:t>
                      </a:r>
                      <a:r>
                        <a:rPr lang="en-GB" dirty="0"/>
                        <a:t> 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Provisional Dates for External Examinations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71833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4C710D8-DC9E-CCCC-86E2-E8CDFB2B2B88}"/>
              </a:ext>
            </a:extLst>
          </p:cNvPr>
          <p:cNvSpPr txBox="1"/>
          <p:nvPr/>
        </p:nvSpPr>
        <p:spPr>
          <a:xfrm>
            <a:off x="10821452" y="6223819"/>
            <a:ext cx="113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LER</a:t>
            </a:r>
          </a:p>
        </p:txBody>
      </p:sp>
    </p:spTree>
    <p:extLst>
      <p:ext uri="{BB962C8B-B14F-4D97-AF65-F5344CB8AC3E}">
        <p14:creationId xmlns:p14="http://schemas.microsoft.com/office/powerpoint/2010/main" val="66682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CAB6D7AF-734C-43E5-AE74-E8EC5D462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0D260-B523-42DD-BAB4-50D71C6CE1AA}"/>
              </a:ext>
            </a:extLst>
          </p:cNvPr>
          <p:cNvSpPr txBox="1"/>
          <p:nvPr/>
        </p:nvSpPr>
        <p:spPr>
          <a:xfrm>
            <a:off x="762001" y="762001"/>
            <a:ext cx="5333999" cy="14751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After school study support</a:t>
            </a: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6830A5B-65B2-40C0-80F8-67EFC8A6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0"/>
            <a:ext cx="5410196" cy="6862190"/>
          </a:xfrm>
          <a:prstGeom prst="rect">
            <a:avLst/>
          </a:prstGeom>
          <a:ln>
            <a:noFill/>
          </a:ln>
          <a:effectLst>
            <a:outerShdw blurRad="317500" dist="2540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29C03-86E4-612C-33F6-B763ADC79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19" y="3432468"/>
            <a:ext cx="5226961" cy="1973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C9E89-245C-48CA-AA72-3CF91AF98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654" y="3104606"/>
            <a:ext cx="3855722" cy="2628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54531-2FD3-0597-5DD3-8BA578F960A1}"/>
              </a:ext>
            </a:extLst>
          </p:cNvPr>
          <p:cNvSpPr txBox="1"/>
          <p:nvPr/>
        </p:nvSpPr>
        <p:spPr>
          <a:xfrm>
            <a:off x="10821452" y="6223819"/>
            <a:ext cx="113768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SDS</a:t>
            </a:r>
          </a:p>
        </p:txBody>
      </p:sp>
    </p:spTree>
    <p:extLst>
      <p:ext uri="{BB962C8B-B14F-4D97-AF65-F5344CB8AC3E}">
        <p14:creationId xmlns:p14="http://schemas.microsoft.com/office/powerpoint/2010/main" val="3877404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application&#10;&#10;Description automatically generated">
            <a:extLst>
              <a:ext uri="{FF2B5EF4-FFF2-40B4-BE49-F238E27FC236}">
                <a16:creationId xmlns:a16="http://schemas.microsoft.com/office/drawing/2014/main" id="{DE68A490-15AB-4837-A44F-E926797F5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0" r="639" b="-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Picture 2" descr="A computer with a drawing of a person&#10;&#10;Description automatically generated">
            <a:extLst>
              <a:ext uri="{FF2B5EF4-FFF2-40B4-BE49-F238E27FC236}">
                <a16:creationId xmlns:a16="http://schemas.microsoft.com/office/drawing/2014/main" id="{2F0519B9-BD27-AA85-28E2-AEC4574270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07" r="1" b="16690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3B315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845886-AFCE-22BF-5912-FB26FBE76A42}"/>
              </a:ext>
            </a:extLst>
          </p:cNvPr>
          <p:cNvSpPr txBox="1"/>
          <p:nvPr/>
        </p:nvSpPr>
        <p:spPr>
          <a:xfrm>
            <a:off x="244167" y="6298247"/>
            <a:ext cx="113768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SDS</a:t>
            </a:r>
          </a:p>
        </p:txBody>
      </p:sp>
    </p:spTree>
    <p:extLst>
      <p:ext uri="{BB962C8B-B14F-4D97-AF65-F5344CB8AC3E}">
        <p14:creationId xmlns:p14="http://schemas.microsoft.com/office/powerpoint/2010/main" val="1353144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2C5612-5CF5-4F23-BCA8-072EABA36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1535"/>
            <a:ext cx="12192000" cy="5834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4CD7DE-B036-15C1-059A-FBC8661E9317}"/>
              </a:ext>
            </a:extLst>
          </p:cNvPr>
          <p:cNvSpPr txBox="1"/>
          <p:nvPr/>
        </p:nvSpPr>
        <p:spPr>
          <a:xfrm>
            <a:off x="10810820" y="6346465"/>
            <a:ext cx="113768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SDS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F214985-A9E9-5364-F19C-C5B6960A5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898" y="234461"/>
            <a:ext cx="6216191" cy="515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49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57B677-5972-3041-2A83-0728953E57D6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Year 13 Parents Evening – 25</a:t>
            </a:r>
            <a:r>
              <a:rPr lang="en-US" sz="2800" baseline="30000" dirty="0"/>
              <a:t>th</a:t>
            </a:r>
            <a:r>
              <a:rPr lang="en-US" sz="2800" dirty="0"/>
              <a:t> November 2025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Year 13 Information Evening – 12</a:t>
            </a:r>
            <a:r>
              <a:rPr lang="en-US" sz="2800" baseline="30000" dirty="0"/>
              <a:t>th</a:t>
            </a:r>
            <a:r>
              <a:rPr lang="en-US" sz="2800" dirty="0"/>
              <a:t> March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F6A07-5749-5BD0-9C59-825FC6C9B6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44" r="2621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F07A65-1944-7134-7484-5800ADC09C86}"/>
              </a:ext>
            </a:extLst>
          </p:cNvPr>
          <p:cNvSpPr txBox="1"/>
          <p:nvPr/>
        </p:nvSpPr>
        <p:spPr>
          <a:xfrm>
            <a:off x="305852" y="6402807"/>
            <a:ext cx="113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DGN</a:t>
            </a:r>
          </a:p>
        </p:txBody>
      </p:sp>
    </p:spTree>
    <p:extLst>
      <p:ext uri="{BB962C8B-B14F-4D97-AF65-F5344CB8AC3E}">
        <p14:creationId xmlns:p14="http://schemas.microsoft.com/office/powerpoint/2010/main" val="995044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02EF2-4385-4C72-8513-B56CFC7C1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08383"/>
            <a:ext cx="12192000" cy="6149008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Sixth Form students can now request an hour of enrichment activity outside school each week, subject to meeting these conditions : </a:t>
            </a:r>
            <a:endParaRPr lang="en-GB" sz="24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Being up to date with work; no academic issues raised on </a:t>
            </a:r>
            <a:r>
              <a:rPr lang="en-GB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Sixth Form</a:t>
            </a:r>
            <a:r>
              <a:rPr lang="en-GB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Monitoring.</a:t>
            </a:r>
            <a:endParaRPr lang="en-GB" sz="24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Parental permission should be granted for a specified period of time so that if issues with work etc arise, the arrangement will not continue</a:t>
            </a:r>
            <a:endParaRPr lang="en-GB" sz="24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Activity needs to have a clear focus and benefit for the student. </a:t>
            </a:r>
            <a:r>
              <a:rPr lang="en-GB" sz="240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Driving lessons are permitted.</a:t>
            </a:r>
            <a:endParaRPr lang="en-GB" sz="240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can be any period of Directed Study but we would encourage Enrichment during Period 6 as the most convenient.</a:t>
            </a:r>
            <a:endParaRPr lang="en-GB" sz="24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Enrichment Activities cannot occur during IAG (</a:t>
            </a:r>
            <a:r>
              <a:rPr lang="en-GB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2.05</a:t>
            </a:r>
            <a:r>
              <a:rPr lang="en-GB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-2.50pm) on a Friday.</a:t>
            </a:r>
            <a:endParaRPr lang="en-GB" sz="24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24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 applications need to be supported by appropriate evidence, for example appointment cards, emails or direct knowledge of the activity proposed. </a:t>
            </a:r>
            <a:endParaRPr lang="en-GB" sz="24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68702-A7ED-4674-A35A-1D8F5ADCDE2D}"/>
              </a:ext>
            </a:extLst>
          </p:cNvPr>
          <p:cNvSpPr txBox="1"/>
          <p:nvPr/>
        </p:nvSpPr>
        <p:spPr>
          <a:xfrm>
            <a:off x="2322443" y="162052"/>
            <a:ext cx="7547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/>
              <a:t>Sixth Form Enrichment Activities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DF6CEF-C8BC-3AD1-0360-4C34169C2F1F}"/>
              </a:ext>
            </a:extLst>
          </p:cNvPr>
          <p:cNvSpPr txBox="1"/>
          <p:nvPr/>
        </p:nvSpPr>
        <p:spPr>
          <a:xfrm>
            <a:off x="10821452" y="6223819"/>
            <a:ext cx="113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DGN</a:t>
            </a:r>
          </a:p>
        </p:txBody>
      </p:sp>
    </p:spTree>
    <p:extLst>
      <p:ext uri="{BB962C8B-B14F-4D97-AF65-F5344CB8AC3E}">
        <p14:creationId xmlns:p14="http://schemas.microsoft.com/office/powerpoint/2010/main" val="2241548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standing on a scale&#10;&#10;Description automatically generated">
            <a:extLst>
              <a:ext uri="{FF2B5EF4-FFF2-40B4-BE49-F238E27FC236}">
                <a16:creationId xmlns:a16="http://schemas.microsoft.com/office/drawing/2014/main" id="{A628ACC2-88DE-6095-A193-8FC94D7A48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2" b="9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18975D-F470-1613-3B85-31ADE607AE00}"/>
              </a:ext>
            </a:extLst>
          </p:cNvPr>
          <p:cNvSpPr txBox="1"/>
          <p:nvPr/>
        </p:nvSpPr>
        <p:spPr>
          <a:xfrm>
            <a:off x="10821452" y="6223819"/>
            <a:ext cx="113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DGN</a:t>
            </a:r>
          </a:p>
        </p:txBody>
      </p:sp>
    </p:spTree>
    <p:extLst>
      <p:ext uri="{BB962C8B-B14F-4D97-AF65-F5344CB8AC3E}">
        <p14:creationId xmlns:p14="http://schemas.microsoft.com/office/powerpoint/2010/main" val="2130431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" descr="A house with a porch and a driveway&#10;&#10;Description automatically generated">
            <a:extLst>
              <a:ext uri="{FF2B5EF4-FFF2-40B4-BE49-F238E27FC236}">
                <a16:creationId xmlns:a16="http://schemas.microsoft.com/office/drawing/2014/main" id="{FB546CBD-052E-63F5-3F60-B1C4C3CF58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46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239E4-6DDC-AC13-9D53-716CD765D7F1}"/>
              </a:ext>
            </a:extLst>
          </p:cNvPr>
          <p:cNvSpPr txBox="1"/>
          <p:nvPr/>
        </p:nvSpPr>
        <p:spPr>
          <a:xfrm>
            <a:off x="8046719" y="2722729"/>
            <a:ext cx="3633747" cy="27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Year 13 Retreat 20</a:t>
            </a:r>
            <a:r>
              <a:rPr lang="en-US" sz="3600" baseline="30000" dirty="0"/>
              <a:t>st</a:t>
            </a:r>
            <a:r>
              <a:rPr lang="en-US" sz="3600" dirty="0"/>
              <a:t>-22</a:t>
            </a:r>
            <a:r>
              <a:rPr lang="en-US" sz="3600" baseline="30000" dirty="0"/>
              <a:t>nd</a:t>
            </a:r>
            <a:r>
              <a:rPr lang="en-US" sz="3600" dirty="0"/>
              <a:t> October</a:t>
            </a:r>
          </a:p>
        </p:txBody>
      </p:sp>
    </p:spTree>
    <p:extLst>
      <p:ext uri="{BB962C8B-B14F-4D97-AF65-F5344CB8AC3E}">
        <p14:creationId xmlns:p14="http://schemas.microsoft.com/office/powerpoint/2010/main" val="2345724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225E5-F7C6-4C72-B8B6-332F19413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41" y="-4669"/>
            <a:ext cx="12185276" cy="955769"/>
          </a:xfrm>
        </p:spPr>
        <p:txBody>
          <a:bodyPr/>
          <a:lstStyle/>
          <a:p>
            <a:r>
              <a:rPr lang="en-GB" dirty="0"/>
              <a:t>BURSARY (school)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008EE-3D87-4520-8AAF-DBF3050D5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94" y="1154757"/>
            <a:ext cx="11714629" cy="542309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227965" indent="0">
              <a:buNone/>
            </a:pPr>
            <a:r>
              <a:rPr lang="en-GB" sz="2800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Application for support can be made for students from the following defined groups :</a:t>
            </a:r>
          </a:p>
          <a:p>
            <a:pPr marL="227965" indent="0">
              <a:buNone/>
            </a:pPr>
            <a:endParaRPr lang="en-GB" sz="2800" dirty="0">
              <a:effectLst/>
              <a:latin typeface="Montserrat" panose="00000500000000000000" pitchFamily="2" charset="0"/>
              <a:ea typeface="Montserrat" panose="00000500000000000000" pitchFamily="2" charset="0"/>
              <a:cs typeface="Montserrat" panose="00000500000000000000" pitchFamily="2" charset="0"/>
            </a:endParaRPr>
          </a:p>
          <a:p>
            <a:pPr marL="227965" indent="0">
              <a:buNone/>
            </a:pPr>
            <a:r>
              <a:rPr lang="en-GB" sz="2800" b="1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1.  </a:t>
            </a:r>
            <a:r>
              <a:rPr lang="en-GB" sz="2800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To </a:t>
            </a:r>
            <a:r>
              <a:rPr lang="en-GB" sz="2800" b="1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Vulnerable Young People</a:t>
            </a:r>
            <a:r>
              <a:rPr lang="en-GB" sz="2800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, a fixed annual sum of up to £1200 per academic year can be paid.  This is subject to students being able to prove that they meet the criteria for one of the following –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/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●"/>
            </a:pPr>
            <a:r>
              <a:rPr lang="en-GB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Students are a looked after person (in care)</a:t>
            </a:r>
            <a:endParaRPr lang="en-GB" sz="16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800100" lvl="1" indent="-342900" fontAlgn="base">
              <a:buFont typeface="Arial" panose="020B0604020202020204" pitchFamily="34" charset="0"/>
              <a:buChar char="●"/>
            </a:pPr>
            <a:r>
              <a:rPr lang="en-GB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Students are a Care Leaver</a:t>
            </a:r>
            <a:endParaRPr lang="en-GB" sz="16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800100" lvl="1" indent="-342900" fontAlgn="base">
              <a:buFont typeface="Arial" panose="020B0604020202020204" pitchFamily="34" charset="0"/>
              <a:buChar char="●"/>
            </a:pPr>
            <a:r>
              <a:rPr lang="en-GB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Students are in receipt of Income Support</a:t>
            </a:r>
            <a:endParaRPr lang="en-GB" sz="16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800100" lvl="1" indent="-342900" fontAlgn="base">
              <a:buFont typeface="Arial" panose="020B0604020202020204" pitchFamily="34" charset="0"/>
              <a:buChar char="●"/>
            </a:pPr>
            <a:r>
              <a:rPr lang="en-GB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Students are disabled and in receipt of Employment Support Allowance </a:t>
            </a:r>
            <a:r>
              <a:rPr lang="en-GB" b="1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and</a:t>
            </a:r>
            <a:r>
              <a:rPr lang="en-GB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 Disability Living Allowance</a:t>
            </a:r>
            <a:endParaRPr lang="en-GB" sz="16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indent="-1270"/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7330" indent="0">
              <a:buNone/>
            </a:pPr>
            <a:r>
              <a:rPr lang="en-GB" sz="2800" b="1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2.  Discretionary</a:t>
            </a:r>
            <a:r>
              <a:rPr lang="en-GB" sz="2800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 </a:t>
            </a:r>
            <a:r>
              <a:rPr lang="en-GB" sz="2800" b="1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payments</a:t>
            </a:r>
            <a:r>
              <a:rPr lang="en-GB" sz="2800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 made to students who are eligible for </a:t>
            </a:r>
            <a:r>
              <a:rPr lang="en-GB" sz="2800" b="1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Free School Meals</a:t>
            </a:r>
            <a:r>
              <a:rPr lang="en-GB" sz="2800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 during the school year 2025-2026.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/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7330" indent="0">
              <a:buNone/>
            </a:pPr>
            <a:r>
              <a:rPr lang="en-GB" sz="2800" b="1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3.  Discretionary payments</a:t>
            </a:r>
            <a:r>
              <a:rPr lang="en-GB" sz="2800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 to students who are</a:t>
            </a:r>
            <a:r>
              <a:rPr lang="en-GB" sz="2800" b="1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 not</a:t>
            </a:r>
            <a:r>
              <a:rPr lang="en-GB" sz="2800" dirty="0">
                <a:effectLst/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rPr>
              <a:t> eligible for free school meals but have a total family income up to but not over £25000 per year.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7879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4AB17-0750-4F37-B27A-4980B085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Aim of this event …………..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F0FE1FE0-7A2C-EB13-1C98-9B3EE3CD53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24670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0A42030-621F-3B15-64F3-4D3C14AF020A}"/>
              </a:ext>
            </a:extLst>
          </p:cNvPr>
          <p:cNvSpPr txBox="1"/>
          <p:nvPr/>
        </p:nvSpPr>
        <p:spPr>
          <a:xfrm>
            <a:off x="329609" y="6305384"/>
            <a:ext cx="113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DGN</a:t>
            </a:r>
          </a:p>
        </p:txBody>
      </p:sp>
    </p:spTree>
    <p:extLst>
      <p:ext uri="{BB962C8B-B14F-4D97-AF65-F5344CB8AC3E}">
        <p14:creationId xmlns:p14="http://schemas.microsoft.com/office/powerpoint/2010/main" val="766174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D63AA6-758D-4680-B15F-A479E8F7D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49EC81-343A-42E5-A758-5EED1BF16C01}"/>
              </a:ext>
            </a:extLst>
          </p:cNvPr>
          <p:cNvSpPr/>
          <p:nvPr/>
        </p:nvSpPr>
        <p:spPr>
          <a:xfrm>
            <a:off x="256135" y="1613647"/>
            <a:ext cx="11679731" cy="5025358"/>
          </a:xfrm>
          <a:prstGeom prst="rect">
            <a:avLst/>
          </a:prstGeom>
          <a:solidFill>
            <a:schemeClr val="bg1"/>
          </a:solidFill>
          <a:ln w="28575">
            <a:solidFill>
              <a:srgbClr val="10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6C429-9DCA-4AA5-B721-4C5CA4751452}"/>
              </a:ext>
            </a:extLst>
          </p:cNvPr>
          <p:cNvSpPr/>
          <p:nvPr/>
        </p:nvSpPr>
        <p:spPr>
          <a:xfrm>
            <a:off x="540000" y="1800000"/>
            <a:ext cx="1097934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800" b="1">
                <a:solidFill>
                  <a:srgbClr val="104F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Student Loans?</a:t>
            </a:r>
            <a:endParaRPr lang="en-GB" sz="2400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Funds loaned to you by the government, to help you cover the costs of going to university.</a:t>
            </a:r>
          </a:p>
          <a:p>
            <a:pPr fontAlgn="base"/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There are two types of loan: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Tuition Fee Loan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- paid to your university to cover the costs of your tuition</a:t>
            </a:r>
          </a:p>
          <a:p>
            <a:pPr marL="342900" indent="-342900" fontAlgn="base">
              <a:buFont typeface="Wingdings" panose="05000000000000000000" pitchFamily="2" charset="2"/>
              <a:buChar char="§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Maintenance Loan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- paid to you to help with living costs - like rent, bills, books and socialising</a:t>
            </a:r>
          </a:p>
          <a:p>
            <a:pPr fontAlgn="base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>
              <a:spcAft>
                <a:spcPts val="600"/>
              </a:spcAft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These loans are very different to commercial loans offered by banks. They are designed to make sure your repayments don’t start until a year after you’ve graduated, and are always manageable and affordable. </a:t>
            </a:r>
          </a:p>
        </p:txBody>
      </p:sp>
    </p:spTree>
    <p:extLst>
      <p:ext uri="{BB962C8B-B14F-4D97-AF65-F5344CB8AC3E}">
        <p14:creationId xmlns:p14="http://schemas.microsoft.com/office/powerpoint/2010/main" val="316130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DE610F-738E-4807-95FE-D323BABBC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78389D-EFA7-4A53-BD08-2AD72E4A5911}"/>
              </a:ext>
            </a:extLst>
          </p:cNvPr>
          <p:cNvSpPr/>
          <p:nvPr/>
        </p:nvSpPr>
        <p:spPr>
          <a:xfrm>
            <a:off x="256135" y="1613647"/>
            <a:ext cx="11679731" cy="5025358"/>
          </a:xfrm>
          <a:prstGeom prst="rect">
            <a:avLst/>
          </a:prstGeom>
          <a:solidFill>
            <a:schemeClr val="bg1"/>
          </a:solidFill>
          <a:ln w="28575">
            <a:solidFill>
              <a:srgbClr val="10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F6EF70-E3A0-4945-B966-57C36A3AE10B}"/>
              </a:ext>
            </a:extLst>
          </p:cNvPr>
          <p:cNvSpPr txBox="1"/>
          <p:nvPr/>
        </p:nvSpPr>
        <p:spPr>
          <a:xfrm>
            <a:off x="497927" y="1656576"/>
            <a:ext cx="1119614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104F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Student Loans work?</a:t>
            </a:r>
          </a:p>
          <a:p>
            <a:r>
              <a:rPr lang="en-GB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Once you’ve decided to study a higher education course, you can apply for a Tuition Fee Loan of up to £9,250 per year to cover the cost of your course fees. 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You apply through Student Finance England and the money is paid directly to your chosen university or college, so you don’t need to worry about making any payments yourself.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You won’t need to pay </a:t>
            </a:r>
            <a:r>
              <a:rPr lang="en-GB" sz="2400" u="sng">
                <a:latin typeface="Arial" panose="020B0604020202020204" pitchFamily="34" charset="0"/>
                <a:cs typeface="Arial" panose="020B0604020202020204" pitchFamily="34" charset="0"/>
              </a:rPr>
              <a:t>anything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back –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Until you've left university or college </a:t>
            </a:r>
          </a:p>
          <a:p>
            <a:pPr lvl="2"/>
            <a:r>
              <a:rPr lang="en-GB" sz="2400">
                <a:solidFill>
                  <a:srgbClr val="E87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Until you start earning over £25,000 per year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AC1803-226D-2AD1-1B15-0AA57AC4DC6C}"/>
              </a:ext>
            </a:extLst>
          </p:cNvPr>
          <p:cNvSpPr txBox="1"/>
          <p:nvPr/>
        </p:nvSpPr>
        <p:spPr>
          <a:xfrm>
            <a:off x="7602279" y="339502"/>
            <a:ext cx="3561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/>
              <a:t>Plan 5</a:t>
            </a:r>
          </a:p>
        </p:txBody>
      </p:sp>
    </p:spTree>
    <p:extLst>
      <p:ext uri="{BB962C8B-B14F-4D97-AF65-F5344CB8AC3E}">
        <p14:creationId xmlns:p14="http://schemas.microsoft.com/office/powerpoint/2010/main" val="283352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DF4F9-79E2-4962-ADB7-E54EF16E6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C24C42-ABD6-40DB-BE80-BF6790D13A15}"/>
              </a:ext>
            </a:extLst>
          </p:cNvPr>
          <p:cNvSpPr/>
          <p:nvPr/>
        </p:nvSpPr>
        <p:spPr>
          <a:xfrm>
            <a:off x="256135" y="1828799"/>
            <a:ext cx="11679731" cy="4810205"/>
          </a:xfrm>
          <a:prstGeom prst="rect">
            <a:avLst/>
          </a:prstGeom>
          <a:solidFill>
            <a:schemeClr val="bg1"/>
          </a:solidFill>
          <a:ln w="28575">
            <a:solidFill>
              <a:srgbClr val="104F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C1295-D654-4A9F-8297-AEE4356AFB7F}"/>
              </a:ext>
            </a:extLst>
          </p:cNvPr>
          <p:cNvSpPr txBox="1"/>
          <p:nvPr/>
        </p:nvSpPr>
        <p:spPr>
          <a:xfrm>
            <a:off x="540000" y="1980000"/>
            <a:ext cx="112784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Rent, books, food and socialising are all a big part of university life - and they all cost money.  </a:t>
            </a:r>
          </a:p>
          <a:p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 government also provides a </a:t>
            </a:r>
            <a:r>
              <a:rPr lang="en-GB" sz="2400" u="sng">
                <a:latin typeface="Arial" panose="020B0604020202020204" pitchFamily="34" charset="0"/>
                <a:cs typeface="Arial" panose="020B0604020202020204" pitchFamily="34" charset="0"/>
              </a:rPr>
              <a:t>maintenance – or living costs - loan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that is designed to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help towards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your living costs. </a:t>
            </a:r>
          </a:p>
          <a:p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The amount of support you can access for living costs depends on your circumstances, including your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household income and where you live and study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Once you have applied for the loan, it’s paid into your bank account in three instalments - then it’s up to you to plan your budget and be smart about spending!</a:t>
            </a:r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2997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87" name="Rectangle 2868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6" name="TextBox 14"/>
          <p:cNvSpPr txBox="1">
            <a:spLocks noChangeArrowheads="1"/>
          </p:cNvSpPr>
          <p:nvPr/>
        </p:nvSpPr>
        <p:spPr bwMode="auto">
          <a:xfrm>
            <a:off x="640080" y="325369"/>
            <a:ext cx="4368602" cy="19568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BURSARIES &amp; SCHOLARSHIPS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>
              <a:latin typeface="+mj-lt"/>
              <a:ea typeface="+mj-ea"/>
              <a:cs typeface="+mj-cs"/>
            </a:endParaRPr>
          </a:p>
        </p:txBody>
      </p:sp>
      <p:sp>
        <p:nvSpPr>
          <p:cNvPr id="2868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9662" y="2300295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320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b="1"/>
          </a:p>
          <a:p>
            <a:pPr marL="432000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/>
              <a:t>Many universities and colleges offer financial support to their students</a:t>
            </a:r>
          </a:p>
          <a:p>
            <a:pPr marL="432000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/>
              <a:t>through bursaries and scholarships.</a:t>
            </a:r>
          </a:p>
          <a:p>
            <a:pPr marL="432000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/>
          </a:p>
          <a:p>
            <a:pPr marL="4320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b="1"/>
              <a:t>Bursaries:</a:t>
            </a:r>
            <a:endParaRPr lang="en-US"/>
          </a:p>
          <a:p>
            <a:pPr marL="4320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/>
              <a:t>linked to personal circumstances and often, household income</a:t>
            </a:r>
          </a:p>
          <a:p>
            <a:pPr marL="4320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/>
              <a:t>awards can include fee waivers or cash</a:t>
            </a:r>
          </a:p>
          <a:p>
            <a:pPr marL="4320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b="1"/>
          </a:p>
          <a:p>
            <a:pPr marL="4320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b="1"/>
              <a:t>Scholarships:</a:t>
            </a:r>
          </a:p>
          <a:p>
            <a:pPr marL="432000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/>
              <a:t>can be linked to academic results or outstanding ability in an area </a:t>
            </a:r>
          </a:p>
          <a:p>
            <a:pPr marL="432000" indent="-2286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/>
              <a:t>	such as sport, music or art</a:t>
            </a:r>
          </a:p>
          <a:p>
            <a:pPr marL="4320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/>
              <a:t>can be subject specific and are limited in numbers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2BF0C5-47A4-4EC3-8702-9A7B02530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22" r="1" b="1342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pSp>
        <p:nvGrpSpPr>
          <p:cNvPr id="28677" name="Group 26"/>
          <p:cNvGrpSpPr>
            <a:grpSpLocks/>
          </p:cNvGrpSpPr>
          <p:nvPr/>
        </p:nvGrpSpPr>
        <p:grpSpPr bwMode="auto">
          <a:xfrm flipH="1">
            <a:off x="2063553" y="6525344"/>
            <a:ext cx="45719" cy="80244"/>
            <a:chOff x="504494" y="5880537"/>
            <a:chExt cx="8252327" cy="725214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847415" y="5902754"/>
              <a:ext cx="7909406" cy="66332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300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04494" y="5880537"/>
              <a:ext cx="725531" cy="7252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8682" name="Group 20"/>
            <p:cNvGrpSpPr>
              <a:grpSpLocks/>
            </p:cNvGrpSpPr>
            <p:nvPr/>
          </p:nvGrpSpPr>
          <p:grpSpPr bwMode="auto">
            <a:xfrm>
              <a:off x="679051" y="6065502"/>
              <a:ext cx="460305" cy="360686"/>
              <a:chOff x="-2631754" y="1721897"/>
              <a:chExt cx="830251" cy="707404"/>
            </a:xfrm>
          </p:grpSpPr>
          <p:sp>
            <p:nvSpPr>
              <p:cNvPr id="30" name="Isosceles Triangle 29"/>
              <p:cNvSpPr/>
              <p:nvPr/>
            </p:nvSpPr>
            <p:spPr>
              <a:xfrm rot="5400000">
                <a:off x="-2410475" y="1820488"/>
                <a:ext cx="700277" cy="51830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 rot="5400000">
                <a:off x="-2722600" y="1814264"/>
                <a:ext cx="700277" cy="51830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685AAED-13DB-CB2B-EB5F-640AB6F8884E}"/>
              </a:ext>
            </a:extLst>
          </p:cNvPr>
          <p:cNvSpPr txBox="1"/>
          <p:nvPr/>
        </p:nvSpPr>
        <p:spPr>
          <a:xfrm>
            <a:off x="4740935" y="6497711"/>
            <a:ext cx="113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DGN</a:t>
            </a:r>
          </a:p>
        </p:txBody>
      </p:sp>
    </p:spTree>
    <p:extLst>
      <p:ext uri="{BB962C8B-B14F-4D97-AF65-F5344CB8AC3E}">
        <p14:creationId xmlns:p14="http://schemas.microsoft.com/office/powerpoint/2010/main" val="3461413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AF34-059F-4189-9624-E1A8A1BE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88A1A-EC24-4D68-B3E0-0B2FED5DD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890" y="1889760"/>
            <a:ext cx="549786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THE SIXTH FORM TEAM :</a:t>
            </a:r>
          </a:p>
          <a:p>
            <a:pPr marL="0"/>
            <a:r>
              <a:rPr lang="en-US" sz="2000" dirty="0"/>
              <a:t>Mr Gribbin - Assistant Headteacher</a:t>
            </a:r>
          </a:p>
          <a:p>
            <a:pPr marL="0"/>
            <a:r>
              <a:rPr lang="en-US" sz="2000" dirty="0" err="1"/>
              <a:t>Mrs</a:t>
            </a:r>
            <a:r>
              <a:rPr lang="en-US" sz="2000" dirty="0"/>
              <a:t> Ellender - Head of Yr 13</a:t>
            </a:r>
          </a:p>
          <a:p>
            <a:pPr marL="0"/>
            <a:r>
              <a:rPr lang="en-US" sz="2000" dirty="0"/>
              <a:t>Dr. Shaw – Head of Yr 12</a:t>
            </a:r>
          </a:p>
          <a:p>
            <a:pPr marL="0"/>
            <a:r>
              <a:rPr lang="en-US" sz="2000" dirty="0"/>
              <a:t>Miss </a:t>
            </a:r>
            <a:r>
              <a:rPr lang="en-US" sz="2000" dirty="0" err="1"/>
              <a:t>Deverdics</a:t>
            </a:r>
            <a:r>
              <a:rPr lang="en-US" sz="2000" dirty="0"/>
              <a:t> – Assistant Head of Yr 13</a:t>
            </a:r>
          </a:p>
          <a:p>
            <a:pPr marL="0"/>
            <a:r>
              <a:rPr lang="en-US" sz="2000" dirty="0" err="1"/>
              <a:t>Mrs</a:t>
            </a:r>
            <a:r>
              <a:rPr lang="en-US" sz="2000" dirty="0"/>
              <a:t> Clark – Assistant Head of Yr 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CA07C-7B70-42BC-8F57-B4E4B4B5E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018" y="807593"/>
            <a:ext cx="463701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7350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8B4617CF-E517-41D9-8B96-33B49DA6E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397116-08BB-4323-B605-2F2F1D1A1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960" y="1673935"/>
            <a:ext cx="4170530" cy="4170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14CF3B-92C9-40D6-9B75-FFC249292D06}"/>
              </a:ext>
            </a:extLst>
          </p:cNvPr>
          <p:cNvSpPr txBox="1"/>
          <p:nvPr/>
        </p:nvSpPr>
        <p:spPr>
          <a:xfrm>
            <a:off x="254000" y="152400"/>
            <a:ext cx="467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Grades Explained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63FA42-076B-D62E-3EA2-5A2F6E33B0A6}"/>
              </a:ext>
            </a:extLst>
          </p:cNvPr>
          <p:cNvSpPr txBox="1"/>
          <p:nvPr/>
        </p:nvSpPr>
        <p:spPr>
          <a:xfrm>
            <a:off x="457200" y="1413933"/>
            <a:ext cx="59859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/>
              <a:t>Target Grades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/>
              <a:t>Predicted Grades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/>
              <a:t>UCAS Grades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E51545-10B1-C6F3-052B-388E9EE7E33D}"/>
              </a:ext>
            </a:extLst>
          </p:cNvPr>
          <p:cNvSpPr txBox="1"/>
          <p:nvPr/>
        </p:nvSpPr>
        <p:spPr>
          <a:xfrm>
            <a:off x="329609" y="6305384"/>
            <a:ext cx="113768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LER</a:t>
            </a:r>
          </a:p>
        </p:txBody>
      </p:sp>
    </p:spTree>
    <p:extLst>
      <p:ext uri="{BB962C8B-B14F-4D97-AF65-F5344CB8AC3E}">
        <p14:creationId xmlns:p14="http://schemas.microsoft.com/office/powerpoint/2010/main" val="2239705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78201-BD98-4280-814E-4C61B235D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sz="2400"/>
              <a:t>VISION…..</a:t>
            </a:r>
            <a:br>
              <a:rPr lang="en-GB" sz="2400"/>
            </a:br>
            <a:r>
              <a:rPr lang="en-GB" sz="2400" b="0"/>
              <a:t>equipping students with the right tools, experiences and skills to work out and realise their career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1C145-34C5-4784-BE3F-2130077F1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/>
              <a:t>This Year</a:t>
            </a:r>
            <a:endParaRPr lang="en-GB" sz="2000" dirty="0"/>
          </a:p>
          <a:p>
            <a:r>
              <a:rPr lang="en-GB" sz="2000" dirty="0" err="1"/>
              <a:t>Unifrog</a:t>
            </a:r>
            <a:r>
              <a:rPr lang="en-GB" sz="2000" dirty="0"/>
              <a:t> account for each student which forms their own careers platform and work space</a:t>
            </a:r>
          </a:p>
          <a:p>
            <a:r>
              <a:rPr lang="en-GB" sz="2000" dirty="0"/>
              <a:t>Independent Careers advice</a:t>
            </a:r>
          </a:p>
          <a:p>
            <a:r>
              <a:rPr lang="en-GB" sz="2000" dirty="0"/>
              <a:t>Promotion of Progression Schemes on offer by numerous Universities</a:t>
            </a:r>
          </a:p>
          <a:p>
            <a:r>
              <a:rPr lang="en-GB" sz="2000" dirty="0"/>
              <a:t>University experiences/Opening Days</a:t>
            </a:r>
          </a:p>
          <a:p>
            <a:r>
              <a:rPr lang="en-GB" sz="2000" dirty="0"/>
              <a:t>Study Skills for academic success</a:t>
            </a:r>
          </a:p>
        </p:txBody>
      </p:sp>
      <p:pic>
        <p:nvPicPr>
          <p:cNvPr id="22" name="Picture 4" descr="Sticky notes on a wall">
            <a:extLst>
              <a:ext uri="{FF2B5EF4-FFF2-40B4-BE49-F238E27FC236}">
                <a16:creationId xmlns:a16="http://schemas.microsoft.com/office/drawing/2014/main" id="{6B656125-C401-8C78-632C-164B4AA60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95" r="26559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3A2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B114532-3DB5-FB10-0AE9-A64A94249239}"/>
              </a:ext>
            </a:extLst>
          </p:cNvPr>
          <p:cNvSpPr txBox="1"/>
          <p:nvPr/>
        </p:nvSpPr>
        <p:spPr>
          <a:xfrm>
            <a:off x="10821452" y="6223819"/>
            <a:ext cx="113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LER</a:t>
            </a:r>
          </a:p>
        </p:txBody>
      </p:sp>
    </p:spTree>
    <p:extLst>
      <p:ext uri="{BB962C8B-B14F-4D97-AF65-F5344CB8AC3E}">
        <p14:creationId xmlns:p14="http://schemas.microsoft.com/office/powerpoint/2010/main" val="1153911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5A105D-E92F-46FC-98E7-A47FCEFE3C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6" r="1" b="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BE313-9CB1-48CB-8506-F26EA8C8D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060" y="682419"/>
            <a:ext cx="3874686" cy="214752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UCAS DEADLINES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0A929-5055-4420-8063-3B7C39E71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379979"/>
            <a:ext cx="3874685" cy="3186359"/>
          </a:xfrm>
        </p:spPr>
        <p:txBody>
          <a:bodyPr anchor="ctr">
            <a:normAutofit fontScale="92500" lnSpcReduction="10000"/>
          </a:bodyPr>
          <a:lstStyle/>
          <a:p>
            <a:r>
              <a:rPr lang="en-GB" sz="3000" dirty="0">
                <a:solidFill>
                  <a:schemeClr val="bg1"/>
                </a:solidFill>
              </a:rPr>
              <a:t>MEDICINE, DENTISTRY, VETERINARY SCIENCE, OXFORD, CAMBRIDGE: 15</a:t>
            </a:r>
            <a:r>
              <a:rPr lang="en-GB" sz="3000" baseline="30000" dirty="0">
                <a:solidFill>
                  <a:schemeClr val="bg1"/>
                </a:solidFill>
              </a:rPr>
              <a:t>th</a:t>
            </a:r>
            <a:r>
              <a:rPr lang="en-GB" sz="3000" dirty="0">
                <a:solidFill>
                  <a:schemeClr val="bg1"/>
                </a:solidFill>
              </a:rPr>
              <a:t> OCTOBER 2025 18:00</a:t>
            </a:r>
          </a:p>
          <a:p>
            <a:endParaRPr lang="en-GB" sz="3000" dirty="0">
              <a:solidFill>
                <a:schemeClr val="bg1"/>
              </a:solidFill>
            </a:endParaRPr>
          </a:p>
          <a:p>
            <a:r>
              <a:rPr lang="en-GB" sz="3000" dirty="0">
                <a:solidFill>
                  <a:schemeClr val="bg1"/>
                </a:solidFill>
              </a:rPr>
              <a:t>All other courses : 12th December 2025</a:t>
            </a:r>
            <a:endParaRPr lang="en-GB" sz="30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109AB6-0F6F-5678-DDB5-ED5873D78ADF}"/>
              </a:ext>
            </a:extLst>
          </p:cNvPr>
          <p:cNvSpPr txBox="1"/>
          <p:nvPr/>
        </p:nvSpPr>
        <p:spPr>
          <a:xfrm>
            <a:off x="10821452" y="6223819"/>
            <a:ext cx="113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LER</a:t>
            </a:r>
          </a:p>
        </p:txBody>
      </p:sp>
    </p:spTree>
    <p:extLst>
      <p:ext uri="{BB962C8B-B14F-4D97-AF65-F5344CB8AC3E}">
        <p14:creationId xmlns:p14="http://schemas.microsoft.com/office/powerpoint/2010/main" val="172172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8BAC5-E70A-E547-E4B0-E11754BFE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25" y="695960"/>
            <a:ext cx="8592749" cy="60587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3B620A-3F36-C858-E580-23561A0C3461}"/>
              </a:ext>
            </a:extLst>
          </p:cNvPr>
          <p:cNvSpPr txBox="1"/>
          <p:nvPr/>
        </p:nvSpPr>
        <p:spPr>
          <a:xfrm>
            <a:off x="5088466" y="551933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The National Apprenticeship Show</a:t>
            </a:r>
          </a:p>
          <a:p>
            <a:r>
              <a:rPr lang="en-GB" sz="3200" dirty="0"/>
              <a:t>3</a:t>
            </a:r>
            <a:r>
              <a:rPr lang="en-GB" sz="3200" baseline="30000" dirty="0"/>
              <a:t>rd</a:t>
            </a:r>
            <a:r>
              <a:rPr lang="en-GB" sz="3200" dirty="0"/>
              <a:t>-4</a:t>
            </a:r>
            <a:r>
              <a:rPr lang="en-GB" sz="3200" baseline="30000" dirty="0"/>
              <a:t>th</a:t>
            </a:r>
            <a:r>
              <a:rPr lang="en-GB" sz="3200" dirty="0"/>
              <a:t> February 2026</a:t>
            </a:r>
          </a:p>
          <a:p>
            <a:r>
              <a:rPr lang="en-GB" sz="3200" dirty="0"/>
              <a:t>Vertu Motors Arena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E6614-29CE-69C1-2B77-8194442AF6FA}"/>
              </a:ext>
            </a:extLst>
          </p:cNvPr>
          <p:cNvSpPr txBox="1"/>
          <p:nvPr/>
        </p:nvSpPr>
        <p:spPr>
          <a:xfrm>
            <a:off x="10821452" y="6223819"/>
            <a:ext cx="113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LER</a:t>
            </a:r>
          </a:p>
        </p:txBody>
      </p:sp>
    </p:spTree>
    <p:extLst>
      <p:ext uri="{BB962C8B-B14F-4D97-AF65-F5344CB8AC3E}">
        <p14:creationId xmlns:p14="http://schemas.microsoft.com/office/powerpoint/2010/main" val="2172646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575261-AEA7-51DE-5A40-65791613428D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I.A.G. Opportunities to meet with Apprenticeship and Career representatives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in front of a projection screen&#10;&#10;Description automatically generated">
            <a:extLst>
              <a:ext uri="{FF2B5EF4-FFF2-40B4-BE49-F238E27FC236}">
                <a16:creationId xmlns:a16="http://schemas.microsoft.com/office/drawing/2014/main" id="{19B4B8B8-BEF8-FEB0-C8E7-320227B5D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9" t="20332" r="7017" b="35504"/>
          <a:stretch/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C8B9FF-9A8D-4551-A82E-12774E11FBCF}"/>
              </a:ext>
            </a:extLst>
          </p:cNvPr>
          <p:cNvSpPr txBox="1"/>
          <p:nvPr/>
        </p:nvSpPr>
        <p:spPr>
          <a:xfrm>
            <a:off x="10821452" y="6223819"/>
            <a:ext cx="113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LER</a:t>
            </a:r>
          </a:p>
        </p:txBody>
      </p:sp>
    </p:spTree>
    <p:extLst>
      <p:ext uri="{BB962C8B-B14F-4D97-AF65-F5344CB8AC3E}">
        <p14:creationId xmlns:p14="http://schemas.microsoft.com/office/powerpoint/2010/main" val="2269343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79307f-5766-4e2d-a3e0-2f6772b4ebda" xsi:nil="true"/>
    <lcf76f155ced4ddcb4097134ff3c332f xmlns="730ca67a-da19-4029-94a2-9431e0c05c3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8BB50A52AA7F4EBF10280552C2D621" ma:contentTypeVersion="18" ma:contentTypeDescription="Create a new document." ma:contentTypeScope="" ma:versionID="43ec0fc2bf5c6cc95b8fd95a4a2b1c80">
  <xsd:schema xmlns:xsd="http://www.w3.org/2001/XMLSchema" xmlns:xs="http://www.w3.org/2001/XMLSchema" xmlns:p="http://schemas.microsoft.com/office/2006/metadata/properties" xmlns:ns2="730ca67a-da19-4029-94a2-9431e0c05c3e" xmlns:ns3="7b79307f-5766-4e2d-a3e0-2f6772b4ebda" targetNamespace="http://schemas.microsoft.com/office/2006/metadata/properties" ma:root="true" ma:fieldsID="6a4f124649a5af5da67298e70b6d6d90" ns2:_="" ns3:_="">
    <xsd:import namespace="730ca67a-da19-4029-94a2-9431e0c05c3e"/>
    <xsd:import namespace="7b79307f-5766-4e2d-a3e0-2f6772b4e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ca67a-da19-4029-94a2-9431e0c05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06dfee-26a1-412f-bc13-48e9fe3a85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79307f-5766-4e2d-a3e0-2f6772b4e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f70828-6081-47ad-9bae-2b4ab5f4c513}" ma:internalName="TaxCatchAll" ma:showField="CatchAllData" ma:web="7b79307f-5766-4e2d-a3e0-2f6772b4e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7565A3-C6BD-4181-A961-858553E9AC54}">
  <ds:schemaRefs>
    <ds:schemaRef ds:uri="3c2c1713-665a-4c84-9ba2-57d1ce830e72"/>
    <ds:schemaRef ds:uri="cc6d33af-35df-4af9-95ad-b342b53b7595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35F1194-5C1C-4FC0-96BA-A63475126E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4C8E7F-01F5-49C7-9BBB-C0B799D5D94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1052</Words>
  <Application>Microsoft Office PowerPoint</Application>
  <PresentationFormat>Widescreen</PresentationFormat>
  <Paragraphs>174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Meiryo</vt:lpstr>
      <vt:lpstr>Arial</vt:lpstr>
      <vt:lpstr>Calibri</vt:lpstr>
      <vt:lpstr>Calibri Light</vt:lpstr>
      <vt:lpstr>Montserrat</vt:lpstr>
      <vt:lpstr>Noto Sans Symbols</vt:lpstr>
      <vt:lpstr>Times New Roman</vt:lpstr>
      <vt:lpstr>Wingdings</vt:lpstr>
      <vt:lpstr>Office Theme</vt:lpstr>
      <vt:lpstr>CARDINAL HUME CATHOLIC SCHOOL     Y13 PARENT INFORMATION EVENT </vt:lpstr>
      <vt:lpstr>Aim of this event …………..</vt:lpstr>
      <vt:lpstr>WELCOME</vt:lpstr>
      <vt:lpstr>PowerPoint Presentation</vt:lpstr>
      <vt:lpstr>PowerPoint Presentation</vt:lpstr>
      <vt:lpstr>VISION….. equipping students with the right tools, experiences and skills to work out and realise their career goals</vt:lpstr>
      <vt:lpstr>UCAS DEADLINES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BURSARY (school)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CARDINAL HUME CATHOLIC SCHOOL     Y12 PARENT INFORMATION EVENT</dc:title>
  <dc:creator>Mr D Gribbin (CHS)</dc:creator>
  <cp:lastModifiedBy>Mrs J Harwood (CHS)</cp:lastModifiedBy>
  <cp:revision>38</cp:revision>
  <cp:lastPrinted>2022-10-13T16:17:15Z</cp:lastPrinted>
  <dcterms:created xsi:type="dcterms:W3CDTF">2022-10-04T15:09:56Z</dcterms:created>
  <dcterms:modified xsi:type="dcterms:W3CDTF">2025-10-03T11:17:26Z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0x010100028BB50A52AA7F4EBF10280552C2D621</vt:lpwstr>
  </property>
  <property fmtid="{D5CDD505-2E9C-101B-9397-08002B2CF9AE}" pid="3" name="MediaServiceImageTags">
    <vt:lpwstr/>
  </property>
</Properties>
</file>