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1"/>
  </p:notesMasterIdLst>
  <p:sldIdLst>
    <p:sldId id="256" r:id="rId5"/>
    <p:sldId id="636" r:id="rId6"/>
    <p:sldId id="276" r:id="rId7"/>
    <p:sldId id="617" r:id="rId8"/>
    <p:sldId id="275" r:id="rId9"/>
    <p:sldId id="305" r:id="rId10"/>
    <p:sldId id="306" r:id="rId11"/>
    <p:sldId id="313" r:id="rId12"/>
    <p:sldId id="622" r:id="rId13"/>
    <p:sldId id="312" r:id="rId14"/>
    <p:sldId id="264" r:id="rId15"/>
    <p:sldId id="259" r:id="rId16"/>
    <p:sldId id="642" r:id="rId17"/>
    <p:sldId id="640" r:id="rId18"/>
    <p:sldId id="279" r:id="rId19"/>
    <p:sldId id="629" r:id="rId20"/>
    <p:sldId id="637" r:id="rId21"/>
    <p:sldId id="630" r:id="rId22"/>
    <p:sldId id="628" r:id="rId23"/>
    <p:sldId id="331" r:id="rId24"/>
    <p:sldId id="281" r:id="rId25"/>
    <p:sldId id="632" r:id="rId26"/>
    <p:sldId id="644" r:id="rId27"/>
    <p:sldId id="638" r:id="rId28"/>
    <p:sldId id="361" r:id="rId29"/>
    <p:sldId id="641" r:id="rId30"/>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5A8A4-DB04-43BE-99B7-04CFDD9EAE29}" v="3" dt="2025-09-30T19:28:06.204"/>
    <p1510:client id="{9644CE42-0910-4B30-40F7-09FC274CFBB5}" v="41" dt="2025-10-02T16:18:45.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AMOUNT OF WORK TO REVISE</c:v>
                </c:pt>
              </c:strCache>
            </c:strRef>
          </c:tx>
          <c:spPr>
            <a:solidFill>
              <a:prstClr val="black"/>
            </a:solidFill>
            <a:ln>
              <a:solidFill>
                <a:prstClr val="black"/>
              </a:solidFill>
            </a:ln>
            <a:effectLst/>
          </c:spPr>
          <c:invertIfNegative val="0"/>
          <c:cat>
            <c:strRef>
              <c:f>Sheet1!$A$2:$A$9</c:f>
              <c:strCache>
                <c:ptCount val="8"/>
                <c:pt idx="0">
                  <c:v>Y12 3 WK ASS</c:v>
                </c:pt>
                <c:pt idx="1">
                  <c:v>Y12 MOD ASS 1</c:v>
                </c:pt>
                <c:pt idx="2">
                  <c:v>Y12 MOD ASS 2</c:v>
                </c:pt>
                <c:pt idx="3">
                  <c:v>END OF Y12 EXAMS</c:v>
                </c:pt>
                <c:pt idx="4">
                  <c:v>Y13 3WK ASS</c:v>
                </c:pt>
                <c:pt idx="5">
                  <c:v>Y13 MOD ASS 1</c:v>
                </c:pt>
                <c:pt idx="6">
                  <c:v>Y13 MOCKS </c:v>
                </c:pt>
                <c:pt idx="7">
                  <c:v>THE EXAM</c:v>
                </c:pt>
              </c:strCache>
            </c:strRef>
          </c:cat>
          <c:val>
            <c:numRef>
              <c:f>Sheet1!$B$2:$B$9</c:f>
              <c:numCache>
                <c:formatCode>General</c:formatCode>
                <c:ptCount val="8"/>
                <c:pt idx="0">
                  <c:v>2</c:v>
                </c:pt>
                <c:pt idx="1">
                  <c:v>4</c:v>
                </c:pt>
                <c:pt idx="2">
                  <c:v>6</c:v>
                </c:pt>
                <c:pt idx="3">
                  <c:v>8</c:v>
                </c:pt>
                <c:pt idx="4">
                  <c:v>10</c:v>
                </c:pt>
                <c:pt idx="5">
                  <c:v>12</c:v>
                </c:pt>
                <c:pt idx="6">
                  <c:v>14</c:v>
                </c:pt>
                <c:pt idx="7">
                  <c:v>16</c:v>
                </c:pt>
              </c:numCache>
            </c:numRef>
          </c:val>
          <c:extLst>
            <c:ext xmlns:c16="http://schemas.microsoft.com/office/drawing/2014/chart" uri="{C3380CC4-5D6E-409C-BE32-E72D297353CC}">
              <c16:uniqueId val="{00000000-F238-416C-BC20-97F46278E0AD}"/>
            </c:ext>
          </c:extLst>
        </c:ser>
        <c:dLbls>
          <c:showLegendKey val="0"/>
          <c:showVal val="0"/>
          <c:showCatName val="0"/>
          <c:showSerName val="0"/>
          <c:showPercent val="0"/>
          <c:showBubbleSize val="0"/>
        </c:dLbls>
        <c:gapWidth val="219"/>
        <c:overlap val="-27"/>
        <c:axId val="317437600"/>
        <c:axId val="317432680"/>
      </c:barChart>
      <c:catAx>
        <c:axId val="3174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17432680"/>
        <c:crosses val="autoZero"/>
        <c:auto val="1"/>
        <c:lblAlgn val="ctr"/>
        <c:lblOffset val="100"/>
        <c:noMultiLvlLbl val="0"/>
      </c:catAx>
      <c:valAx>
        <c:axId val="3174326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743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B039E-6A33-4085-9600-B2BCDC2EC28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BF51672C-B9D0-4C15-967D-489A8536F3DD}">
      <dgm:prSet/>
      <dgm:spPr/>
      <dgm:t>
        <a:bodyPr/>
        <a:lstStyle/>
        <a:p>
          <a:r>
            <a:rPr lang="en-GB"/>
            <a:t>An insight into the two-year journey for students at Cardinal Hume Sixth Form</a:t>
          </a:r>
          <a:endParaRPr lang="en-US"/>
        </a:p>
      </dgm:t>
    </dgm:pt>
    <dgm:pt modelId="{F9F1040B-64A0-4643-AABC-01B42DBE3C21}" type="parTrans" cxnId="{0732CCC4-4FC3-4078-9D7F-0C62185D6B59}">
      <dgm:prSet/>
      <dgm:spPr/>
      <dgm:t>
        <a:bodyPr/>
        <a:lstStyle/>
        <a:p>
          <a:endParaRPr lang="en-US"/>
        </a:p>
      </dgm:t>
    </dgm:pt>
    <dgm:pt modelId="{385C822E-CC2C-435F-84CB-48C0ABC3E695}" type="sibTrans" cxnId="{0732CCC4-4FC3-4078-9D7F-0C62185D6B59}">
      <dgm:prSet phldrT="01" phldr="0"/>
      <dgm:spPr/>
      <dgm:t>
        <a:bodyPr/>
        <a:lstStyle/>
        <a:p>
          <a:r>
            <a:rPr lang="en-US"/>
            <a:t>01</a:t>
          </a:r>
        </a:p>
      </dgm:t>
    </dgm:pt>
    <dgm:pt modelId="{BDA580C8-FF56-49E6-8B7F-F6E2EFAF972E}">
      <dgm:prSet/>
      <dgm:spPr/>
      <dgm:t>
        <a:bodyPr/>
        <a:lstStyle/>
        <a:p>
          <a:r>
            <a:rPr lang="en-GB"/>
            <a:t>Key dates and pressure points</a:t>
          </a:r>
          <a:endParaRPr lang="en-US"/>
        </a:p>
      </dgm:t>
    </dgm:pt>
    <dgm:pt modelId="{5FFC172A-9CDC-4466-87D9-E9BF6CD6B991}" type="parTrans" cxnId="{2720161E-0E6E-4974-BA8F-488A60FD9B40}">
      <dgm:prSet/>
      <dgm:spPr/>
      <dgm:t>
        <a:bodyPr/>
        <a:lstStyle/>
        <a:p>
          <a:endParaRPr lang="en-US"/>
        </a:p>
      </dgm:t>
    </dgm:pt>
    <dgm:pt modelId="{224AB265-FE63-4D55-8217-42B65F4634E4}" type="sibTrans" cxnId="{2720161E-0E6E-4974-BA8F-488A60FD9B40}">
      <dgm:prSet phldrT="02" phldr="0"/>
      <dgm:spPr/>
      <dgm:t>
        <a:bodyPr/>
        <a:lstStyle/>
        <a:p>
          <a:r>
            <a:rPr lang="en-US"/>
            <a:t>02</a:t>
          </a:r>
        </a:p>
      </dgm:t>
    </dgm:pt>
    <dgm:pt modelId="{DD714EB0-0BF0-4281-96BA-C0D75C88EF67}">
      <dgm:prSet/>
      <dgm:spPr/>
      <dgm:t>
        <a:bodyPr/>
        <a:lstStyle/>
        <a:p>
          <a:r>
            <a:rPr lang="en-GB"/>
            <a:t>Access to support</a:t>
          </a:r>
          <a:endParaRPr lang="en-US"/>
        </a:p>
      </dgm:t>
    </dgm:pt>
    <dgm:pt modelId="{78429B83-723D-4151-AFC2-26D2E8FCE450}" type="parTrans" cxnId="{E235048F-B233-4C27-98A4-E0DDEB60B6FF}">
      <dgm:prSet/>
      <dgm:spPr/>
      <dgm:t>
        <a:bodyPr/>
        <a:lstStyle/>
        <a:p>
          <a:endParaRPr lang="en-US"/>
        </a:p>
      </dgm:t>
    </dgm:pt>
    <dgm:pt modelId="{4710713D-1FBD-42ED-A741-2C932354AD6D}" type="sibTrans" cxnId="{E235048F-B233-4C27-98A4-E0DDEB60B6FF}">
      <dgm:prSet phldrT="03" phldr="0"/>
      <dgm:spPr/>
      <dgm:t>
        <a:bodyPr/>
        <a:lstStyle/>
        <a:p>
          <a:r>
            <a:rPr lang="en-US"/>
            <a:t>03</a:t>
          </a:r>
        </a:p>
      </dgm:t>
    </dgm:pt>
    <dgm:pt modelId="{03639B6B-2D81-4AB9-B0DE-DB5154E1F0E2}" type="pres">
      <dgm:prSet presAssocID="{413B039E-6A33-4085-9600-B2BCDC2EC28D}" presName="Name0" presStyleCnt="0">
        <dgm:presLayoutVars>
          <dgm:animLvl val="lvl"/>
          <dgm:resizeHandles val="exact"/>
        </dgm:presLayoutVars>
      </dgm:prSet>
      <dgm:spPr/>
    </dgm:pt>
    <dgm:pt modelId="{1DDB5763-93B3-415C-ADE2-C92CF141D3DC}" type="pres">
      <dgm:prSet presAssocID="{BF51672C-B9D0-4C15-967D-489A8536F3DD}" presName="compositeNode" presStyleCnt="0">
        <dgm:presLayoutVars>
          <dgm:bulletEnabled val="1"/>
        </dgm:presLayoutVars>
      </dgm:prSet>
      <dgm:spPr/>
    </dgm:pt>
    <dgm:pt modelId="{B3F63E2C-6A99-4002-93A3-2476952BDD40}" type="pres">
      <dgm:prSet presAssocID="{BF51672C-B9D0-4C15-967D-489A8536F3DD}" presName="bgRect" presStyleLbl="alignNode1" presStyleIdx="0" presStyleCnt="3"/>
      <dgm:spPr/>
    </dgm:pt>
    <dgm:pt modelId="{3A2C2032-9C30-41D5-87C8-813EE1E66C5D}" type="pres">
      <dgm:prSet presAssocID="{385C822E-CC2C-435F-84CB-48C0ABC3E695}" presName="sibTransNodeRect" presStyleLbl="alignNode1" presStyleIdx="0" presStyleCnt="3">
        <dgm:presLayoutVars>
          <dgm:chMax val="0"/>
          <dgm:bulletEnabled val="1"/>
        </dgm:presLayoutVars>
      </dgm:prSet>
      <dgm:spPr/>
    </dgm:pt>
    <dgm:pt modelId="{BABA722A-844A-4E4D-B5F1-29F7242D60EA}" type="pres">
      <dgm:prSet presAssocID="{BF51672C-B9D0-4C15-967D-489A8536F3DD}" presName="nodeRect" presStyleLbl="alignNode1" presStyleIdx="0" presStyleCnt="3">
        <dgm:presLayoutVars>
          <dgm:bulletEnabled val="1"/>
        </dgm:presLayoutVars>
      </dgm:prSet>
      <dgm:spPr/>
    </dgm:pt>
    <dgm:pt modelId="{FD9D92F3-A004-402E-8A29-19E6DACE3D53}" type="pres">
      <dgm:prSet presAssocID="{385C822E-CC2C-435F-84CB-48C0ABC3E695}" presName="sibTrans" presStyleCnt="0"/>
      <dgm:spPr/>
    </dgm:pt>
    <dgm:pt modelId="{C4A009AD-958C-4905-8523-369C1FDA6A8C}" type="pres">
      <dgm:prSet presAssocID="{BDA580C8-FF56-49E6-8B7F-F6E2EFAF972E}" presName="compositeNode" presStyleCnt="0">
        <dgm:presLayoutVars>
          <dgm:bulletEnabled val="1"/>
        </dgm:presLayoutVars>
      </dgm:prSet>
      <dgm:spPr/>
    </dgm:pt>
    <dgm:pt modelId="{BC6B9D2C-C151-4A21-BD91-7915B2F09E55}" type="pres">
      <dgm:prSet presAssocID="{BDA580C8-FF56-49E6-8B7F-F6E2EFAF972E}" presName="bgRect" presStyleLbl="alignNode1" presStyleIdx="1" presStyleCnt="3"/>
      <dgm:spPr/>
    </dgm:pt>
    <dgm:pt modelId="{3096B8A1-08FB-4DF4-B8F1-7D99369F3863}" type="pres">
      <dgm:prSet presAssocID="{224AB265-FE63-4D55-8217-42B65F4634E4}" presName="sibTransNodeRect" presStyleLbl="alignNode1" presStyleIdx="1" presStyleCnt="3">
        <dgm:presLayoutVars>
          <dgm:chMax val="0"/>
          <dgm:bulletEnabled val="1"/>
        </dgm:presLayoutVars>
      </dgm:prSet>
      <dgm:spPr/>
    </dgm:pt>
    <dgm:pt modelId="{C60581A5-E00C-4AF3-9848-EA14DD874107}" type="pres">
      <dgm:prSet presAssocID="{BDA580C8-FF56-49E6-8B7F-F6E2EFAF972E}" presName="nodeRect" presStyleLbl="alignNode1" presStyleIdx="1" presStyleCnt="3">
        <dgm:presLayoutVars>
          <dgm:bulletEnabled val="1"/>
        </dgm:presLayoutVars>
      </dgm:prSet>
      <dgm:spPr/>
    </dgm:pt>
    <dgm:pt modelId="{87834CBA-74FE-4F76-AFFC-74627FE36F45}" type="pres">
      <dgm:prSet presAssocID="{224AB265-FE63-4D55-8217-42B65F4634E4}" presName="sibTrans" presStyleCnt="0"/>
      <dgm:spPr/>
    </dgm:pt>
    <dgm:pt modelId="{1D78F6DC-AB86-4235-8EE8-37DA7DBB4340}" type="pres">
      <dgm:prSet presAssocID="{DD714EB0-0BF0-4281-96BA-C0D75C88EF67}" presName="compositeNode" presStyleCnt="0">
        <dgm:presLayoutVars>
          <dgm:bulletEnabled val="1"/>
        </dgm:presLayoutVars>
      </dgm:prSet>
      <dgm:spPr/>
    </dgm:pt>
    <dgm:pt modelId="{037ABF56-6DE9-465F-AE7A-B36DE240E631}" type="pres">
      <dgm:prSet presAssocID="{DD714EB0-0BF0-4281-96BA-C0D75C88EF67}" presName="bgRect" presStyleLbl="alignNode1" presStyleIdx="2" presStyleCnt="3"/>
      <dgm:spPr/>
    </dgm:pt>
    <dgm:pt modelId="{7E7F428B-FFB2-4F79-9EFF-2CB068FDD4E5}" type="pres">
      <dgm:prSet presAssocID="{4710713D-1FBD-42ED-A741-2C932354AD6D}" presName="sibTransNodeRect" presStyleLbl="alignNode1" presStyleIdx="2" presStyleCnt="3">
        <dgm:presLayoutVars>
          <dgm:chMax val="0"/>
          <dgm:bulletEnabled val="1"/>
        </dgm:presLayoutVars>
      </dgm:prSet>
      <dgm:spPr/>
    </dgm:pt>
    <dgm:pt modelId="{A039FA8F-648C-431F-8BAD-BDF0C67E0510}" type="pres">
      <dgm:prSet presAssocID="{DD714EB0-0BF0-4281-96BA-C0D75C88EF67}" presName="nodeRect" presStyleLbl="alignNode1" presStyleIdx="2" presStyleCnt="3">
        <dgm:presLayoutVars>
          <dgm:bulletEnabled val="1"/>
        </dgm:presLayoutVars>
      </dgm:prSet>
      <dgm:spPr/>
    </dgm:pt>
  </dgm:ptLst>
  <dgm:cxnLst>
    <dgm:cxn modelId="{5A646508-AAE2-4534-80A5-BD441BB36194}" type="presOf" srcId="{4710713D-1FBD-42ED-A741-2C932354AD6D}" destId="{7E7F428B-FFB2-4F79-9EFF-2CB068FDD4E5}" srcOrd="0" destOrd="0" presId="urn:microsoft.com/office/officeart/2016/7/layout/LinearBlockProcessNumbered"/>
    <dgm:cxn modelId="{2720161E-0E6E-4974-BA8F-488A60FD9B40}" srcId="{413B039E-6A33-4085-9600-B2BCDC2EC28D}" destId="{BDA580C8-FF56-49E6-8B7F-F6E2EFAF972E}" srcOrd="1" destOrd="0" parTransId="{5FFC172A-9CDC-4466-87D9-E9BF6CD6B991}" sibTransId="{224AB265-FE63-4D55-8217-42B65F4634E4}"/>
    <dgm:cxn modelId="{66F0F641-C966-44D6-ADC2-6E63C305BC3C}" type="presOf" srcId="{224AB265-FE63-4D55-8217-42B65F4634E4}" destId="{3096B8A1-08FB-4DF4-B8F1-7D99369F3863}" srcOrd="0" destOrd="0" presId="urn:microsoft.com/office/officeart/2016/7/layout/LinearBlockProcessNumbered"/>
    <dgm:cxn modelId="{C7AFD74A-3669-4982-953A-207372FA11B8}" type="presOf" srcId="{BDA580C8-FF56-49E6-8B7F-F6E2EFAF972E}" destId="{C60581A5-E00C-4AF3-9848-EA14DD874107}" srcOrd="1" destOrd="0" presId="urn:microsoft.com/office/officeart/2016/7/layout/LinearBlockProcessNumbered"/>
    <dgm:cxn modelId="{49C6C24E-ECE2-4CD0-9EBB-47BB1F1E0795}" type="presOf" srcId="{BF51672C-B9D0-4C15-967D-489A8536F3DD}" destId="{BABA722A-844A-4E4D-B5F1-29F7242D60EA}" srcOrd="1" destOrd="0" presId="urn:microsoft.com/office/officeart/2016/7/layout/LinearBlockProcessNumbered"/>
    <dgm:cxn modelId="{AA63EF50-F3F3-437E-8759-8561FA0A674F}" type="presOf" srcId="{DD714EB0-0BF0-4281-96BA-C0D75C88EF67}" destId="{A039FA8F-648C-431F-8BAD-BDF0C67E0510}" srcOrd="1" destOrd="0" presId="urn:microsoft.com/office/officeart/2016/7/layout/LinearBlockProcessNumbered"/>
    <dgm:cxn modelId="{E235048F-B233-4C27-98A4-E0DDEB60B6FF}" srcId="{413B039E-6A33-4085-9600-B2BCDC2EC28D}" destId="{DD714EB0-0BF0-4281-96BA-C0D75C88EF67}" srcOrd="2" destOrd="0" parTransId="{78429B83-723D-4151-AFC2-26D2E8FCE450}" sibTransId="{4710713D-1FBD-42ED-A741-2C932354AD6D}"/>
    <dgm:cxn modelId="{9EDADBAA-C080-4DA9-9FCA-6C9F95943A7D}" type="presOf" srcId="{DD714EB0-0BF0-4281-96BA-C0D75C88EF67}" destId="{037ABF56-6DE9-465F-AE7A-B36DE240E631}" srcOrd="0" destOrd="0" presId="urn:microsoft.com/office/officeart/2016/7/layout/LinearBlockProcessNumbered"/>
    <dgm:cxn modelId="{E4C661BA-B61C-4933-A076-D5EF51E31616}" type="presOf" srcId="{BF51672C-B9D0-4C15-967D-489A8536F3DD}" destId="{B3F63E2C-6A99-4002-93A3-2476952BDD40}" srcOrd="0" destOrd="0" presId="urn:microsoft.com/office/officeart/2016/7/layout/LinearBlockProcessNumbered"/>
    <dgm:cxn modelId="{BFBB04BC-15CE-4D67-9298-AF27746966E5}" type="presOf" srcId="{413B039E-6A33-4085-9600-B2BCDC2EC28D}" destId="{03639B6B-2D81-4AB9-B0DE-DB5154E1F0E2}" srcOrd="0" destOrd="0" presId="urn:microsoft.com/office/officeart/2016/7/layout/LinearBlockProcessNumbered"/>
    <dgm:cxn modelId="{0732CCC4-4FC3-4078-9D7F-0C62185D6B59}" srcId="{413B039E-6A33-4085-9600-B2BCDC2EC28D}" destId="{BF51672C-B9D0-4C15-967D-489A8536F3DD}" srcOrd="0" destOrd="0" parTransId="{F9F1040B-64A0-4643-AABC-01B42DBE3C21}" sibTransId="{385C822E-CC2C-435F-84CB-48C0ABC3E695}"/>
    <dgm:cxn modelId="{CC625FC9-4BB2-47CF-8C84-C33B729B8C27}" type="presOf" srcId="{385C822E-CC2C-435F-84CB-48C0ABC3E695}" destId="{3A2C2032-9C30-41D5-87C8-813EE1E66C5D}" srcOrd="0" destOrd="0" presId="urn:microsoft.com/office/officeart/2016/7/layout/LinearBlockProcessNumbered"/>
    <dgm:cxn modelId="{9AC8AADD-66E5-45A5-A318-5808D4FB90F2}" type="presOf" srcId="{BDA580C8-FF56-49E6-8B7F-F6E2EFAF972E}" destId="{BC6B9D2C-C151-4A21-BD91-7915B2F09E55}" srcOrd="0" destOrd="0" presId="urn:microsoft.com/office/officeart/2016/7/layout/LinearBlockProcessNumbered"/>
    <dgm:cxn modelId="{DA5A5376-DCA0-4010-B7FD-0CF50C865862}" type="presParOf" srcId="{03639B6B-2D81-4AB9-B0DE-DB5154E1F0E2}" destId="{1DDB5763-93B3-415C-ADE2-C92CF141D3DC}" srcOrd="0" destOrd="0" presId="urn:microsoft.com/office/officeart/2016/7/layout/LinearBlockProcessNumbered"/>
    <dgm:cxn modelId="{3A260C1B-0DC8-4902-A73F-4B1EEC3A3A89}" type="presParOf" srcId="{1DDB5763-93B3-415C-ADE2-C92CF141D3DC}" destId="{B3F63E2C-6A99-4002-93A3-2476952BDD40}" srcOrd="0" destOrd="0" presId="urn:microsoft.com/office/officeart/2016/7/layout/LinearBlockProcessNumbered"/>
    <dgm:cxn modelId="{56505B65-096B-4189-8192-5AE7B7EC77D5}" type="presParOf" srcId="{1DDB5763-93B3-415C-ADE2-C92CF141D3DC}" destId="{3A2C2032-9C30-41D5-87C8-813EE1E66C5D}" srcOrd="1" destOrd="0" presId="urn:microsoft.com/office/officeart/2016/7/layout/LinearBlockProcessNumbered"/>
    <dgm:cxn modelId="{0E9FBB80-AE56-4C84-BDF1-BFADBE32E615}" type="presParOf" srcId="{1DDB5763-93B3-415C-ADE2-C92CF141D3DC}" destId="{BABA722A-844A-4E4D-B5F1-29F7242D60EA}" srcOrd="2" destOrd="0" presId="urn:microsoft.com/office/officeart/2016/7/layout/LinearBlockProcessNumbered"/>
    <dgm:cxn modelId="{C2308FAD-5998-4273-8E26-B38DD5D07FCB}" type="presParOf" srcId="{03639B6B-2D81-4AB9-B0DE-DB5154E1F0E2}" destId="{FD9D92F3-A004-402E-8A29-19E6DACE3D53}" srcOrd="1" destOrd="0" presId="urn:microsoft.com/office/officeart/2016/7/layout/LinearBlockProcessNumbered"/>
    <dgm:cxn modelId="{06665393-A6C5-4214-BCFA-2175AE746A45}" type="presParOf" srcId="{03639B6B-2D81-4AB9-B0DE-DB5154E1F0E2}" destId="{C4A009AD-958C-4905-8523-369C1FDA6A8C}" srcOrd="2" destOrd="0" presId="urn:microsoft.com/office/officeart/2016/7/layout/LinearBlockProcessNumbered"/>
    <dgm:cxn modelId="{7BB9745A-EA16-41AF-B94F-47638814045D}" type="presParOf" srcId="{C4A009AD-958C-4905-8523-369C1FDA6A8C}" destId="{BC6B9D2C-C151-4A21-BD91-7915B2F09E55}" srcOrd="0" destOrd="0" presId="urn:microsoft.com/office/officeart/2016/7/layout/LinearBlockProcessNumbered"/>
    <dgm:cxn modelId="{E6F5C1C5-78EC-408F-8388-A20BA1D06DFB}" type="presParOf" srcId="{C4A009AD-958C-4905-8523-369C1FDA6A8C}" destId="{3096B8A1-08FB-4DF4-B8F1-7D99369F3863}" srcOrd="1" destOrd="0" presId="urn:microsoft.com/office/officeart/2016/7/layout/LinearBlockProcessNumbered"/>
    <dgm:cxn modelId="{BFD17976-F5FF-4CB3-8C4F-5C00C1085699}" type="presParOf" srcId="{C4A009AD-958C-4905-8523-369C1FDA6A8C}" destId="{C60581A5-E00C-4AF3-9848-EA14DD874107}" srcOrd="2" destOrd="0" presId="urn:microsoft.com/office/officeart/2016/7/layout/LinearBlockProcessNumbered"/>
    <dgm:cxn modelId="{C9035568-FE2C-40B6-BB39-EF17DB9621CC}" type="presParOf" srcId="{03639B6B-2D81-4AB9-B0DE-DB5154E1F0E2}" destId="{87834CBA-74FE-4F76-AFFC-74627FE36F45}" srcOrd="3" destOrd="0" presId="urn:microsoft.com/office/officeart/2016/7/layout/LinearBlockProcessNumbered"/>
    <dgm:cxn modelId="{6CDC0050-61A6-4FA0-B691-3077F62FE92C}" type="presParOf" srcId="{03639B6B-2D81-4AB9-B0DE-DB5154E1F0E2}" destId="{1D78F6DC-AB86-4235-8EE8-37DA7DBB4340}" srcOrd="4" destOrd="0" presId="urn:microsoft.com/office/officeart/2016/7/layout/LinearBlockProcessNumbered"/>
    <dgm:cxn modelId="{AE77F38C-4A01-4F4D-89C4-7431D53C4EA7}" type="presParOf" srcId="{1D78F6DC-AB86-4235-8EE8-37DA7DBB4340}" destId="{037ABF56-6DE9-465F-AE7A-B36DE240E631}" srcOrd="0" destOrd="0" presId="urn:microsoft.com/office/officeart/2016/7/layout/LinearBlockProcessNumbered"/>
    <dgm:cxn modelId="{6E953E0B-51F5-4938-8726-84DD7E2CEEB1}" type="presParOf" srcId="{1D78F6DC-AB86-4235-8EE8-37DA7DBB4340}" destId="{7E7F428B-FFB2-4F79-9EFF-2CB068FDD4E5}" srcOrd="1" destOrd="0" presId="urn:microsoft.com/office/officeart/2016/7/layout/LinearBlockProcessNumbered"/>
    <dgm:cxn modelId="{DF699355-189C-4EF5-B6D3-2FFA3521A829}" type="presParOf" srcId="{1D78F6DC-AB86-4235-8EE8-37DA7DBB4340}" destId="{A039FA8F-648C-431F-8BAD-BDF0C67E051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63E2C-6A99-4002-93A3-2476952BDD40}">
      <dsp:nvSpPr>
        <dsp:cNvPr id="0" name=""/>
        <dsp:cNvSpPr/>
      </dsp:nvSpPr>
      <dsp:spPr>
        <a:xfrm>
          <a:off x="853" y="21822"/>
          <a:ext cx="3457633" cy="414916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GB" sz="2600" kern="1200"/>
            <a:t>An insight into the two-year journey for students at Cardinal Hume Sixth Form</a:t>
          </a:r>
          <a:endParaRPr lang="en-US" sz="2600" kern="1200"/>
        </a:p>
      </dsp:txBody>
      <dsp:txXfrm>
        <a:off x="853" y="1681486"/>
        <a:ext cx="3457633" cy="2489496"/>
      </dsp:txXfrm>
    </dsp:sp>
    <dsp:sp modelId="{3A2C2032-9C30-41D5-87C8-813EE1E66C5D}">
      <dsp:nvSpPr>
        <dsp:cNvPr id="0" name=""/>
        <dsp:cNvSpPr/>
      </dsp:nvSpPr>
      <dsp:spPr>
        <a:xfrm>
          <a:off x="853"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21822"/>
        <a:ext cx="3457633" cy="1659664"/>
      </dsp:txXfrm>
    </dsp:sp>
    <dsp:sp modelId="{BC6B9D2C-C151-4A21-BD91-7915B2F09E55}">
      <dsp:nvSpPr>
        <dsp:cNvPr id="0" name=""/>
        <dsp:cNvSpPr/>
      </dsp:nvSpPr>
      <dsp:spPr>
        <a:xfrm>
          <a:off x="3735097" y="21822"/>
          <a:ext cx="3457633" cy="4149160"/>
        </a:xfrm>
        <a:prstGeom prst="rect">
          <a:avLst/>
        </a:prstGeom>
        <a:solidFill>
          <a:schemeClr val="accent2">
            <a:hueOff val="-743989"/>
            <a:satOff val="-3604"/>
            <a:lumOff val="1275"/>
            <a:alphaOff val="0"/>
          </a:schemeClr>
        </a:solidFill>
        <a:ln w="12700" cap="flat" cmpd="sng" algn="ctr">
          <a:solidFill>
            <a:schemeClr val="accent2">
              <a:hueOff val="-743989"/>
              <a:satOff val="-3604"/>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GB" sz="2600" kern="1200"/>
            <a:t>Key dates and pressure points</a:t>
          </a:r>
          <a:endParaRPr lang="en-US" sz="2600" kern="1200"/>
        </a:p>
      </dsp:txBody>
      <dsp:txXfrm>
        <a:off x="3735097" y="1681486"/>
        <a:ext cx="3457633" cy="2489496"/>
      </dsp:txXfrm>
    </dsp:sp>
    <dsp:sp modelId="{3096B8A1-08FB-4DF4-B8F1-7D99369F3863}">
      <dsp:nvSpPr>
        <dsp:cNvPr id="0" name=""/>
        <dsp:cNvSpPr/>
      </dsp:nvSpPr>
      <dsp:spPr>
        <a:xfrm>
          <a:off x="3735097"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21822"/>
        <a:ext cx="3457633" cy="1659664"/>
      </dsp:txXfrm>
    </dsp:sp>
    <dsp:sp modelId="{037ABF56-6DE9-465F-AE7A-B36DE240E631}">
      <dsp:nvSpPr>
        <dsp:cNvPr id="0" name=""/>
        <dsp:cNvSpPr/>
      </dsp:nvSpPr>
      <dsp:spPr>
        <a:xfrm>
          <a:off x="7469341" y="21822"/>
          <a:ext cx="3457633" cy="4149160"/>
        </a:xfrm>
        <a:prstGeom prst="rect">
          <a:avLst/>
        </a:prstGeom>
        <a:solidFill>
          <a:schemeClr val="accent2">
            <a:hueOff val="-1487977"/>
            <a:satOff val="-7208"/>
            <a:lumOff val="2550"/>
            <a:alphaOff val="0"/>
          </a:schemeClr>
        </a:solidFill>
        <a:ln w="12700" cap="flat" cmpd="sng" algn="ctr">
          <a:solidFill>
            <a:schemeClr val="accent2">
              <a:hueOff val="-1487977"/>
              <a:satOff val="-7208"/>
              <a:lumOff val="25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155700">
            <a:lnSpc>
              <a:spcPct val="90000"/>
            </a:lnSpc>
            <a:spcBef>
              <a:spcPct val="0"/>
            </a:spcBef>
            <a:spcAft>
              <a:spcPct val="35000"/>
            </a:spcAft>
            <a:buNone/>
          </a:pPr>
          <a:r>
            <a:rPr lang="en-GB" sz="2600" kern="1200"/>
            <a:t>Access to support</a:t>
          </a:r>
          <a:endParaRPr lang="en-US" sz="2600" kern="1200"/>
        </a:p>
      </dsp:txBody>
      <dsp:txXfrm>
        <a:off x="7469341" y="1681486"/>
        <a:ext cx="3457633" cy="2489496"/>
      </dsp:txXfrm>
    </dsp:sp>
    <dsp:sp modelId="{7E7F428B-FFB2-4F79-9EFF-2CB068FDD4E5}">
      <dsp:nvSpPr>
        <dsp:cNvPr id="0" name=""/>
        <dsp:cNvSpPr/>
      </dsp:nvSpPr>
      <dsp:spPr>
        <a:xfrm>
          <a:off x="7469341" y="21822"/>
          <a:ext cx="3457633" cy="16596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21822"/>
        <a:ext cx="3457633" cy="165966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0F2B6DFD-695D-46FD-ABD1-3E047099FC7B}" type="datetimeFigureOut">
              <a:rPr lang="en-GB" smtClean="0"/>
              <a:t>03/10/2025</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91D93F0D-7ABA-47DD-B1FB-DB2D90672D33}" type="slidenum">
              <a:rPr lang="en-GB" smtClean="0"/>
              <a:t>‹#›</a:t>
            </a:fld>
            <a:endParaRPr lang="en-GB"/>
          </a:p>
        </p:txBody>
      </p:sp>
    </p:spTree>
    <p:extLst>
      <p:ext uri="{BB962C8B-B14F-4D97-AF65-F5344CB8AC3E}">
        <p14:creationId xmlns:p14="http://schemas.microsoft.com/office/powerpoint/2010/main" val="347540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to this Information event for parents of Y12 students.</a:t>
            </a:r>
          </a:p>
          <a:p>
            <a:r>
              <a:rPr lang="en-GB"/>
              <a:t>This presentation is pre-recorded with notes to accompany each slide.</a:t>
            </a:r>
          </a:p>
        </p:txBody>
      </p:sp>
      <p:sp>
        <p:nvSpPr>
          <p:cNvPr id="4" name="Slide Number Placeholder 3"/>
          <p:cNvSpPr>
            <a:spLocks noGrp="1"/>
          </p:cNvSpPr>
          <p:nvPr>
            <p:ph type="sldNum" sz="quarter" idx="5"/>
          </p:nvPr>
        </p:nvSpPr>
        <p:spPr/>
        <p:txBody>
          <a:bodyPr/>
          <a:lstStyle/>
          <a:p>
            <a:fld id="{91D93F0D-7ABA-47DD-B1FB-DB2D90672D33}" type="slidenum">
              <a:rPr lang="en-GB" smtClean="0"/>
              <a:t>1</a:t>
            </a:fld>
            <a:endParaRPr lang="en-GB"/>
          </a:p>
        </p:txBody>
      </p:sp>
    </p:spTree>
    <p:extLst>
      <p:ext uri="{BB962C8B-B14F-4D97-AF65-F5344CB8AC3E}">
        <p14:creationId xmlns:p14="http://schemas.microsoft.com/office/powerpoint/2010/main" val="133583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67D60F19-B4E4-440A-8AB3-7A7E3AAF1C7B}" type="slidenum">
              <a:rPr lang="en-GB" smtClean="0"/>
              <a:t>17</a:t>
            </a:fld>
            <a:endParaRPr lang="en-GB"/>
          </a:p>
        </p:txBody>
      </p:sp>
    </p:spTree>
    <p:extLst>
      <p:ext uri="{BB962C8B-B14F-4D97-AF65-F5344CB8AC3E}">
        <p14:creationId xmlns:p14="http://schemas.microsoft.com/office/powerpoint/2010/main" val="120744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67D60F19-B4E4-440A-8AB3-7A7E3AAF1C7B}" type="slidenum">
              <a:rPr lang="en-GB" smtClean="0"/>
              <a:t>18</a:t>
            </a:fld>
            <a:endParaRPr lang="en-GB"/>
          </a:p>
        </p:txBody>
      </p:sp>
    </p:spTree>
    <p:extLst>
      <p:ext uri="{BB962C8B-B14F-4D97-AF65-F5344CB8AC3E}">
        <p14:creationId xmlns:p14="http://schemas.microsoft.com/office/powerpoint/2010/main" val="519118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67D60F19-B4E4-440A-8AB3-7A7E3AAF1C7B}" type="slidenum">
              <a:rPr lang="en-GB" smtClean="0"/>
              <a:t>19</a:t>
            </a:fld>
            <a:endParaRPr lang="en-GB"/>
          </a:p>
        </p:txBody>
      </p:sp>
    </p:spTree>
    <p:extLst>
      <p:ext uri="{BB962C8B-B14F-4D97-AF65-F5344CB8AC3E}">
        <p14:creationId xmlns:p14="http://schemas.microsoft.com/office/powerpoint/2010/main" val="1395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MSW</a:t>
            </a:r>
          </a:p>
        </p:txBody>
      </p:sp>
      <p:sp>
        <p:nvSpPr>
          <p:cNvPr id="4" name="Slide Number Placeholder 3"/>
          <p:cNvSpPr>
            <a:spLocks noGrp="1"/>
          </p:cNvSpPr>
          <p:nvPr>
            <p:ph type="sldNum" sz="quarter" idx="5"/>
          </p:nvPr>
        </p:nvSpPr>
        <p:spPr/>
        <p:txBody>
          <a:bodyPr/>
          <a:lstStyle/>
          <a:p>
            <a:fld id="{67D60F19-B4E4-440A-8AB3-7A7E3AAF1C7B}" type="slidenum">
              <a:rPr lang="en-GB" smtClean="0"/>
              <a:t>20</a:t>
            </a:fld>
            <a:endParaRPr lang="en-GB"/>
          </a:p>
        </p:txBody>
      </p:sp>
    </p:spTree>
    <p:extLst>
      <p:ext uri="{BB962C8B-B14F-4D97-AF65-F5344CB8AC3E}">
        <p14:creationId xmlns:p14="http://schemas.microsoft.com/office/powerpoint/2010/main" val="705965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GB"/>
              <a:t>Purple Report: Report to Mr Brookes for more specific issues ranging from formal monitoring of progress in1 or more subjects to attendance, punctuality and behavioural incidents. </a:t>
            </a:r>
          </a:p>
          <a:p>
            <a:pPr>
              <a:buFont typeface="Wingdings" panose="05000000000000000000" pitchFamily="2" charset="2"/>
              <a:buChar char="v"/>
            </a:pPr>
            <a:endParaRPr lang="en-GB"/>
          </a:p>
          <a:p>
            <a:pPr>
              <a:buFont typeface="Wingdings" panose="05000000000000000000" pitchFamily="2" charset="2"/>
              <a:buChar char="v"/>
            </a:pPr>
            <a:r>
              <a:rPr lang="en-GB"/>
              <a:t>Pink Report: Reporting to Mrs West when purple report has not resolved issues or for more serious incidents.</a:t>
            </a:r>
          </a:p>
          <a:p>
            <a:endParaRPr lang="en-GB"/>
          </a:p>
        </p:txBody>
      </p:sp>
      <p:sp>
        <p:nvSpPr>
          <p:cNvPr id="4" name="Slide Number Placeholder 3"/>
          <p:cNvSpPr>
            <a:spLocks noGrp="1"/>
          </p:cNvSpPr>
          <p:nvPr>
            <p:ph type="sldNum" sz="quarter" idx="10"/>
          </p:nvPr>
        </p:nvSpPr>
        <p:spPr/>
        <p:txBody>
          <a:bodyPr/>
          <a:lstStyle/>
          <a:p>
            <a:fld id="{B5D1C714-0731-470F-871F-7199A86F2C5E}" type="slidenum">
              <a:rPr lang="en-GB" smtClean="0"/>
              <a:t>21</a:t>
            </a:fld>
            <a:endParaRPr lang="en-GB"/>
          </a:p>
        </p:txBody>
      </p:sp>
    </p:spTree>
    <p:extLst>
      <p:ext uri="{BB962C8B-B14F-4D97-AF65-F5344CB8AC3E}">
        <p14:creationId xmlns:p14="http://schemas.microsoft.com/office/powerpoint/2010/main" val="231975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DGN</a:t>
            </a:r>
          </a:p>
        </p:txBody>
      </p:sp>
      <p:sp>
        <p:nvSpPr>
          <p:cNvPr id="4" name="Slide Number Placeholder 3"/>
          <p:cNvSpPr>
            <a:spLocks noGrp="1"/>
          </p:cNvSpPr>
          <p:nvPr>
            <p:ph type="sldNum" sz="quarter" idx="5"/>
          </p:nvPr>
        </p:nvSpPr>
        <p:spPr/>
        <p:txBody>
          <a:bodyPr/>
          <a:lstStyle/>
          <a:p>
            <a:fld id="{67D60F19-B4E4-440A-8AB3-7A7E3AAF1C7B}" type="slidenum">
              <a:rPr lang="en-GB" smtClean="0"/>
              <a:t>24</a:t>
            </a:fld>
            <a:endParaRPr lang="en-GB"/>
          </a:p>
        </p:txBody>
      </p:sp>
    </p:spTree>
    <p:extLst>
      <p:ext uri="{BB962C8B-B14F-4D97-AF65-F5344CB8AC3E}">
        <p14:creationId xmlns:p14="http://schemas.microsoft.com/office/powerpoint/2010/main" val="179671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DGN</a:t>
            </a:r>
          </a:p>
        </p:txBody>
      </p:sp>
      <p:sp>
        <p:nvSpPr>
          <p:cNvPr id="4" name="Slide Number Placeholder 3"/>
          <p:cNvSpPr>
            <a:spLocks noGrp="1"/>
          </p:cNvSpPr>
          <p:nvPr>
            <p:ph type="sldNum" sz="quarter" idx="5"/>
          </p:nvPr>
        </p:nvSpPr>
        <p:spPr/>
        <p:txBody>
          <a:bodyPr/>
          <a:lstStyle/>
          <a:p>
            <a:fld id="{91D93F0D-7ABA-47DD-B1FB-DB2D90672D33}" type="slidenum">
              <a:rPr lang="en-GB" smtClean="0"/>
              <a:t>2</a:t>
            </a:fld>
            <a:endParaRPr lang="en-GB"/>
          </a:p>
        </p:txBody>
      </p:sp>
    </p:spTree>
    <p:extLst>
      <p:ext uri="{BB962C8B-B14F-4D97-AF65-F5344CB8AC3E}">
        <p14:creationId xmlns:p14="http://schemas.microsoft.com/office/powerpoint/2010/main" val="16366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DGN</a:t>
            </a:r>
          </a:p>
        </p:txBody>
      </p:sp>
      <p:sp>
        <p:nvSpPr>
          <p:cNvPr id="4" name="Slide Number Placeholder 3"/>
          <p:cNvSpPr>
            <a:spLocks noGrp="1"/>
          </p:cNvSpPr>
          <p:nvPr>
            <p:ph type="sldNum" sz="quarter" idx="5"/>
          </p:nvPr>
        </p:nvSpPr>
        <p:spPr/>
        <p:txBody>
          <a:bodyPr/>
          <a:lstStyle/>
          <a:p>
            <a:fld id="{91D93F0D-7ABA-47DD-B1FB-DB2D90672D33}" type="slidenum">
              <a:rPr lang="en-GB" smtClean="0"/>
              <a:t>3</a:t>
            </a:fld>
            <a:endParaRPr lang="en-GB"/>
          </a:p>
        </p:txBody>
      </p:sp>
    </p:spTree>
    <p:extLst>
      <p:ext uri="{BB962C8B-B14F-4D97-AF65-F5344CB8AC3E}">
        <p14:creationId xmlns:p14="http://schemas.microsoft.com/office/powerpoint/2010/main" val="274745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DGN</a:t>
            </a:r>
          </a:p>
        </p:txBody>
      </p:sp>
      <p:sp>
        <p:nvSpPr>
          <p:cNvPr id="4" name="Slide Number Placeholder 3"/>
          <p:cNvSpPr>
            <a:spLocks noGrp="1"/>
          </p:cNvSpPr>
          <p:nvPr>
            <p:ph type="sldNum" sz="quarter" idx="5"/>
          </p:nvPr>
        </p:nvSpPr>
        <p:spPr/>
        <p:txBody>
          <a:bodyPr/>
          <a:lstStyle/>
          <a:p>
            <a:fld id="{67D60F19-B4E4-440A-8AB3-7A7E3AAF1C7B}" type="slidenum">
              <a:rPr lang="en-GB" smtClean="0"/>
              <a:t>4</a:t>
            </a:fld>
            <a:endParaRPr lang="en-GB"/>
          </a:p>
        </p:txBody>
      </p:sp>
    </p:spTree>
    <p:extLst>
      <p:ext uri="{BB962C8B-B14F-4D97-AF65-F5344CB8AC3E}">
        <p14:creationId xmlns:p14="http://schemas.microsoft.com/office/powerpoint/2010/main" val="384616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MSW</a:t>
            </a:r>
          </a:p>
        </p:txBody>
      </p:sp>
      <p:sp>
        <p:nvSpPr>
          <p:cNvPr id="4" name="Slide Number Placeholder 3"/>
          <p:cNvSpPr>
            <a:spLocks noGrp="1"/>
          </p:cNvSpPr>
          <p:nvPr>
            <p:ph type="sldNum" sz="quarter" idx="5"/>
          </p:nvPr>
        </p:nvSpPr>
        <p:spPr/>
        <p:txBody>
          <a:bodyPr/>
          <a:lstStyle/>
          <a:p>
            <a:fld id="{67D60F19-B4E4-440A-8AB3-7A7E3AAF1C7B}" type="slidenum">
              <a:rPr lang="en-GB" smtClean="0"/>
              <a:t>9</a:t>
            </a:fld>
            <a:endParaRPr lang="en-GB"/>
          </a:p>
        </p:txBody>
      </p:sp>
    </p:spTree>
    <p:extLst>
      <p:ext uri="{BB962C8B-B14F-4D97-AF65-F5344CB8AC3E}">
        <p14:creationId xmlns:p14="http://schemas.microsoft.com/office/powerpoint/2010/main" val="358210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the KS5 Mindset simplifies to VESPA</a:t>
            </a:r>
          </a:p>
          <a:p>
            <a:r>
              <a:rPr lang="en-GB"/>
              <a:t>And every assessment includes a grade for each of the  5 elements of this.</a:t>
            </a:r>
          </a:p>
          <a:p>
            <a:r>
              <a:rPr lang="en-GB"/>
              <a:t>A grade 2 means that a student is doing well and carrying out everything we ask of them to help them make steady progress in their 2 year route through their sixth form courses.</a:t>
            </a:r>
          </a:p>
        </p:txBody>
      </p:sp>
      <p:sp>
        <p:nvSpPr>
          <p:cNvPr id="4" name="Slide Number Placeholder 3"/>
          <p:cNvSpPr>
            <a:spLocks noGrp="1"/>
          </p:cNvSpPr>
          <p:nvPr>
            <p:ph type="sldNum" sz="quarter" idx="5"/>
          </p:nvPr>
        </p:nvSpPr>
        <p:spPr/>
        <p:txBody>
          <a:bodyPr/>
          <a:lstStyle/>
          <a:p>
            <a:fld id="{91D93F0D-7ABA-47DD-B1FB-DB2D90672D33}" type="slidenum">
              <a:rPr lang="en-GB" smtClean="0"/>
              <a:t>11</a:t>
            </a:fld>
            <a:endParaRPr lang="en-GB"/>
          </a:p>
        </p:txBody>
      </p:sp>
    </p:spTree>
    <p:extLst>
      <p:ext uri="{BB962C8B-B14F-4D97-AF65-F5344CB8AC3E}">
        <p14:creationId xmlns:p14="http://schemas.microsoft.com/office/powerpoint/2010/main" val="377161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91D93F0D-7ABA-47DD-B1FB-DB2D90672D33}" type="slidenum">
              <a:rPr lang="en-GB" smtClean="0"/>
              <a:t>12</a:t>
            </a:fld>
            <a:endParaRPr lang="en-GB"/>
          </a:p>
        </p:txBody>
      </p:sp>
    </p:spTree>
    <p:extLst>
      <p:ext uri="{BB962C8B-B14F-4D97-AF65-F5344CB8AC3E}">
        <p14:creationId xmlns:p14="http://schemas.microsoft.com/office/powerpoint/2010/main" val="349782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67D60F19-B4E4-440A-8AB3-7A7E3AAF1C7B}" type="slidenum">
              <a:rPr lang="en-GB" smtClean="0"/>
              <a:t>13</a:t>
            </a:fld>
            <a:endParaRPr lang="en-GB"/>
          </a:p>
        </p:txBody>
      </p:sp>
    </p:spTree>
    <p:extLst>
      <p:ext uri="{BB962C8B-B14F-4D97-AF65-F5344CB8AC3E}">
        <p14:creationId xmlns:p14="http://schemas.microsoft.com/office/powerpoint/2010/main" val="160908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LER</a:t>
            </a:r>
          </a:p>
        </p:txBody>
      </p:sp>
      <p:sp>
        <p:nvSpPr>
          <p:cNvPr id="4" name="Slide Number Placeholder 3"/>
          <p:cNvSpPr>
            <a:spLocks noGrp="1"/>
          </p:cNvSpPr>
          <p:nvPr>
            <p:ph type="sldNum" sz="quarter" idx="5"/>
          </p:nvPr>
        </p:nvSpPr>
        <p:spPr/>
        <p:txBody>
          <a:bodyPr/>
          <a:lstStyle/>
          <a:p>
            <a:fld id="{67D60F19-B4E4-440A-8AB3-7A7E3AAF1C7B}" type="slidenum">
              <a:rPr lang="en-GB" smtClean="0"/>
              <a:t>16</a:t>
            </a:fld>
            <a:endParaRPr lang="en-GB"/>
          </a:p>
        </p:txBody>
      </p:sp>
    </p:spTree>
    <p:extLst>
      <p:ext uri="{BB962C8B-B14F-4D97-AF65-F5344CB8AC3E}">
        <p14:creationId xmlns:p14="http://schemas.microsoft.com/office/powerpoint/2010/main" val="146966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57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272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465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3345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503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410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10/3/2025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563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10/3/2025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188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10/3/2025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8827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9293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10/3/2025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242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10/3/2025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708026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3">
            <a:extLst>
              <a:ext uri="{FF2B5EF4-FFF2-40B4-BE49-F238E27FC236}">
                <a16:creationId xmlns:a16="http://schemas.microsoft.com/office/drawing/2014/main" id="{310342A0-EAD0-4555-8689-53CD38110427}"/>
              </a:ext>
            </a:extLst>
          </p:cNvPr>
          <p:cNvPicPr>
            <a:picLocks noChangeAspect="1"/>
          </p:cNvPicPr>
          <p:nvPr/>
        </p:nvPicPr>
        <p:blipFill rotWithShape="1">
          <a:blip r:embed="rId3"/>
          <a:srcRect t="1108" r="-1" b="-1"/>
          <a:stretch/>
        </p:blipFill>
        <p:spPr>
          <a:xfrm>
            <a:off x="3523488" y="10"/>
            <a:ext cx="8668512" cy="6857990"/>
          </a:xfrm>
          <a:prstGeom prst="rect">
            <a:avLst/>
          </a:prstGeom>
        </p:spPr>
      </p:pic>
      <p:sp>
        <p:nvSpPr>
          <p:cNvPr id="6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AA68C3-6307-482C-BE05-F96F527CC8EF}"/>
              </a:ext>
            </a:extLst>
          </p:cNvPr>
          <p:cNvSpPr>
            <a:spLocks noGrp="1"/>
          </p:cNvSpPr>
          <p:nvPr>
            <p:ph type="ctrTitle"/>
          </p:nvPr>
        </p:nvSpPr>
        <p:spPr>
          <a:xfrm>
            <a:off x="477981" y="1136218"/>
            <a:ext cx="6147902" cy="3204134"/>
          </a:xfrm>
        </p:spPr>
        <p:txBody>
          <a:bodyPr anchor="b">
            <a:normAutofit/>
          </a:bodyPr>
          <a:lstStyle/>
          <a:p>
            <a:r>
              <a:rPr lang="en-GB" sz="2400" b="0"/>
              <a:t>CARDINAL HUME CATHOLIC SCHOOL</a:t>
            </a:r>
            <a:br>
              <a:rPr lang="en-GB" sz="2400" b="0"/>
            </a:br>
            <a:br>
              <a:rPr lang="en-GB" sz="2400" b="0"/>
            </a:br>
            <a:br>
              <a:rPr lang="en-GB" sz="2400" b="0"/>
            </a:br>
            <a:br>
              <a:rPr lang="en-GB" sz="2400" b="0"/>
            </a:br>
            <a:br>
              <a:rPr lang="en-GB" sz="4100"/>
            </a:br>
            <a:r>
              <a:rPr lang="en-GB" sz="4100"/>
              <a:t>Y12 PARENT INFORMATION EVENT </a:t>
            </a:r>
          </a:p>
        </p:txBody>
      </p:sp>
      <p:sp>
        <p:nvSpPr>
          <p:cNvPr id="3" name="Subtitle 2">
            <a:extLst>
              <a:ext uri="{FF2B5EF4-FFF2-40B4-BE49-F238E27FC236}">
                <a16:creationId xmlns:a16="http://schemas.microsoft.com/office/drawing/2014/main" id="{F4C75616-F107-43CA-94DB-B96FB0F10704}"/>
              </a:ext>
            </a:extLst>
          </p:cNvPr>
          <p:cNvSpPr>
            <a:spLocks noGrp="1"/>
          </p:cNvSpPr>
          <p:nvPr>
            <p:ph type="subTitle" idx="1"/>
          </p:nvPr>
        </p:nvSpPr>
        <p:spPr>
          <a:xfrm>
            <a:off x="477980" y="4872922"/>
            <a:ext cx="4023359" cy="1208141"/>
          </a:xfrm>
        </p:spPr>
        <p:txBody>
          <a:bodyPr>
            <a:normAutofit/>
          </a:bodyPr>
          <a:lstStyle/>
          <a:p>
            <a:r>
              <a:rPr lang="en-GB" sz="3200"/>
              <a:t>2</a:t>
            </a:r>
            <a:r>
              <a:rPr lang="en-GB" sz="3200" baseline="30000"/>
              <a:t>nd</a:t>
            </a:r>
            <a:r>
              <a:rPr lang="en-GB" sz="3200"/>
              <a:t> October 2025</a:t>
            </a:r>
          </a:p>
        </p:txBody>
      </p:sp>
      <p:sp>
        <p:nvSpPr>
          <p:cNvPr id="62"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54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9293" y="181490"/>
            <a:ext cx="11816862" cy="5993532"/>
          </a:xfrm>
          <a:prstGeom prst="rect">
            <a:avLst/>
          </a:prstGeom>
        </p:spPr>
      </p:pic>
    </p:spTree>
    <p:extLst>
      <p:ext uri="{BB962C8B-B14F-4D97-AF65-F5344CB8AC3E}">
        <p14:creationId xmlns:p14="http://schemas.microsoft.com/office/powerpoint/2010/main" val="400013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DA6040-9709-4CFA-B862-FA4273355717}"/>
              </a:ext>
            </a:extLst>
          </p:cNvPr>
          <p:cNvSpPr>
            <a:spLocks noGrp="1"/>
          </p:cNvSpPr>
          <p:nvPr>
            <p:ph type="title"/>
          </p:nvPr>
        </p:nvSpPr>
        <p:spPr>
          <a:xfrm>
            <a:off x="609600" y="0"/>
            <a:ext cx="10958945" cy="1310185"/>
          </a:xfrm>
        </p:spPr>
        <p:txBody>
          <a:bodyPr>
            <a:normAutofit/>
          </a:bodyPr>
          <a:lstStyle/>
          <a:p>
            <a:r>
              <a:rPr lang="en-GB" b="0"/>
              <a:t>VESPA REPORT GRADES…....a 2 means they are doing everything asked of them:</a:t>
            </a:r>
          </a:p>
        </p:txBody>
      </p:sp>
      <p:graphicFrame>
        <p:nvGraphicFramePr>
          <p:cNvPr id="2" name="Content Placeholder 1">
            <a:extLst>
              <a:ext uri="{FF2B5EF4-FFF2-40B4-BE49-F238E27FC236}">
                <a16:creationId xmlns:a16="http://schemas.microsoft.com/office/drawing/2014/main" id="{BF0F3DF5-117F-446D-9466-44571C7E495F}"/>
              </a:ext>
            </a:extLst>
          </p:cNvPr>
          <p:cNvGraphicFramePr>
            <a:graphicFrameLocks noGrp="1"/>
          </p:cNvGraphicFramePr>
          <p:nvPr>
            <p:ph idx="1"/>
            <p:extLst>
              <p:ext uri="{D42A27DB-BD31-4B8C-83A1-F6EECF244321}">
                <p14:modId xmlns:p14="http://schemas.microsoft.com/office/powerpoint/2010/main" val="2849886429"/>
              </p:ext>
            </p:extLst>
          </p:nvPr>
        </p:nvGraphicFramePr>
        <p:xfrm>
          <a:off x="609600" y="1310184"/>
          <a:ext cx="10972800" cy="5342806"/>
        </p:xfrm>
        <a:graphic>
          <a:graphicData uri="http://schemas.openxmlformats.org/drawingml/2006/table">
            <a:tbl>
              <a:tblPr firstRow="1" firstCol="1" bandRow="1">
                <a:tableStyleId>{5C22544A-7EE6-4342-B048-85BDC9FD1C3A}</a:tableStyleId>
              </a:tblPr>
              <a:tblGrid>
                <a:gridCol w="888655">
                  <a:extLst>
                    <a:ext uri="{9D8B030D-6E8A-4147-A177-3AD203B41FA5}">
                      <a16:colId xmlns:a16="http://schemas.microsoft.com/office/drawing/2014/main" val="1284693304"/>
                    </a:ext>
                  </a:extLst>
                </a:gridCol>
                <a:gridCol w="2435409">
                  <a:extLst>
                    <a:ext uri="{9D8B030D-6E8A-4147-A177-3AD203B41FA5}">
                      <a16:colId xmlns:a16="http://schemas.microsoft.com/office/drawing/2014/main" val="2566204533"/>
                    </a:ext>
                  </a:extLst>
                </a:gridCol>
                <a:gridCol w="2018182">
                  <a:extLst>
                    <a:ext uri="{9D8B030D-6E8A-4147-A177-3AD203B41FA5}">
                      <a16:colId xmlns:a16="http://schemas.microsoft.com/office/drawing/2014/main" val="1323574315"/>
                    </a:ext>
                  </a:extLst>
                </a:gridCol>
                <a:gridCol w="2085250">
                  <a:extLst>
                    <a:ext uri="{9D8B030D-6E8A-4147-A177-3AD203B41FA5}">
                      <a16:colId xmlns:a16="http://schemas.microsoft.com/office/drawing/2014/main" val="196212536"/>
                    </a:ext>
                  </a:extLst>
                </a:gridCol>
                <a:gridCol w="2101516">
                  <a:extLst>
                    <a:ext uri="{9D8B030D-6E8A-4147-A177-3AD203B41FA5}">
                      <a16:colId xmlns:a16="http://schemas.microsoft.com/office/drawing/2014/main" val="3936106865"/>
                    </a:ext>
                  </a:extLst>
                </a:gridCol>
                <a:gridCol w="1443788">
                  <a:extLst>
                    <a:ext uri="{9D8B030D-6E8A-4147-A177-3AD203B41FA5}">
                      <a16:colId xmlns:a16="http://schemas.microsoft.com/office/drawing/2014/main" val="99720414"/>
                    </a:ext>
                  </a:extLst>
                </a:gridCol>
              </a:tblGrid>
              <a:tr h="189652">
                <a:tc>
                  <a:txBody>
                    <a:bodyPr/>
                    <a:lstStyle/>
                    <a:p>
                      <a:pPr>
                        <a:lnSpc>
                          <a:spcPct val="107000"/>
                        </a:lnSpc>
                        <a:spcAft>
                          <a:spcPts val="800"/>
                        </a:spcAft>
                      </a:pPr>
                      <a:r>
                        <a:rPr lang="en-GB" sz="1000">
                          <a:effectLst/>
                        </a:rPr>
                        <a:t>VESPA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000">
                          <a:effectLst/>
                        </a:rPr>
                        <a:t>Vision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000">
                          <a:effectLst/>
                        </a:rPr>
                        <a:t>Effort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000">
                          <a:effectLst/>
                        </a:rPr>
                        <a:t>Systems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000">
                          <a:effectLst/>
                        </a:rPr>
                        <a:t>Practice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000">
                          <a:effectLst/>
                        </a:rPr>
                        <a:t>Attitude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extLst>
                  <a:ext uri="{0D108BD9-81ED-4DB2-BD59-A6C34878D82A}">
                    <a16:rowId xmlns:a16="http://schemas.microsoft.com/office/drawing/2014/main" val="2180956338"/>
                  </a:ext>
                </a:extLst>
              </a:tr>
              <a:tr h="726529">
                <a:tc>
                  <a:txBody>
                    <a:bodyPr/>
                    <a:lstStyle/>
                    <a:p>
                      <a:pPr algn="ctr">
                        <a:lnSpc>
                          <a:spcPct val="107000"/>
                        </a:lnSpc>
                        <a:spcAft>
                          <a:spcPts val="800"/>
                        </a:spcAft>
                      </a:pPr>
                      <a:r>
                        <a:rPr lang="en-GB" sz="1000">
                          <a:effectLst/>
                        </a:rPr>
                        <a:t>Grade Description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Purpose, direction, awareness of progression opportunities + value of study</a:t>
                      </a:r>
                    </a:p>
                    <a:p>
                      <a:pP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Time spent on study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Organisation  of Work</a:t>
                      </a:r>
                    </a:p>
                    <a:p>
                      <a:pPr algn="ct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Effectiveness of revision and learning Strategies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Determination, resilience + self-direction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extLst>
                  <a:ext uri="{0D108BD9-81ED-4DB2-BD59-A6C34878D82A}">
                    <a16:rowId xmlns:a16="http://schemas.microsoft.com/office/drawing/2014/main" val="3663909975"/>
                  </a:ext>
                </a:extLst>
              </a:tr>
              <a:tr h="1083760">
                <a:tc>
                  <a:txBody>
                    <a:bodyPr/>
                    <a:lstStyle/>
                    <a:p>
                      <a:pPr algn="ctr">
                        <a:lnSpc>
                          <a:spcPct val="107000"/>
                        </a:lnSpc>
                        <a:spcAft>
                          <a:spcPts val="800"/>
                        </a:spcAft>
                      </a:pPr>
                      <a:r>
                        <a:rPr lang="en-GB" sz="18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Able to communicate an enthusiasm for and enjoyment of the subject and wishing to study it further or use it to help progress to the next stage of education or employment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Goes beyond the requirement for number of hours of study where necessary, ensuring that sufficient time is given to study to produce excellent results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Exemplary organisation of all resources enables easy reference to notes, past papers, independent study work and other materials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Carefully chosen and appropriate strategies are used to ensure learning and revision are effective.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Self-directed and motivated, using mistakes as an opportunity for learning.   Resilient and determined.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extLst>
                  <a:ext uri="{0D108BD9-81ED-4DB2-BD59-A6C34878D82A}">
                    <a16:rowId xmlns:a16="http://schemas.microsoft.com/office/drawing/2014/main" val="3568826538"/>
                  </a:ext>
                </a:extLst>
              </a:tr>
              <a:tr h="1152940">
                <a:tc>
                  <a:txBody>
                    <a:bodyPr/>
                    <a:lstStyle/>
                    <a:p>
                      <a:pPr algn="ctr">
                        <a:lnSpc>
                          <a:spcPct val="107000"/>
                        </a:lnSpc>
                        <a:spcAft>
                          <a:spcPts val="800"/>
                        </a:spcAft>
                      </a:pPr>
                      <a:r>
                        <a:rPr lang="en-GB" sz="18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A clear awareness of the purpose of study,  both in terms of future progression and  value in the subject itself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Meets the requirement for the number of hours of independent study.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Well organised folders and notes are a good resource for revision.  Past papers, independent study work and other resources are arranged in a manner which helps learning and revision.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A range of learning strategies are evident, such as mind maps, condensing notes, past paper examples and post it notes.  Evidence is available to show that these are effective.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A positive attitude and desire to succeed.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extLst>
                  <a:ext uri="{0D108BD9-81ED-4DB2-BD59-A6C34878D82A}">
                    <a16:rowId xmlns:a16="http://schemas.microsoft.com/office/drawing/2014/main" val="3370761605"/>
                  </a:ext>
                </a:extLst>
              </a:tr>
              <a:tr h="1330281">
                <a:tc>
                  <a:txBody>
                    <a:bodyPr/>
                    <a:lstStyle/>
                    <a:p>
                      <a:pPr algn="ctr">
                        <a:lnSpc>
                          <a:spcPct val="107000"/>
                        </a:lnSpc>
                        <a:spcAft>
                          <a:spcPts val="800"/>
                        </a:spcAft>
                      </a:pPr>
                      <a:r>
                        <a:rPr lang="en-GB" sz="18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Yet to develop a clear idea of value and purpose  for studying the subject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Does not yet commit sufficient time to study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Folders, notes, revision resources and independent study materials are not always organised to enable best use to be made of them.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A limited range of learning strategies is used which may prevent expected progress.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tc>
                  <a:txBody>
                    <a:bodyPr/>
                    <a:lstStyle/>
                    <a:p>
                      <a:pPr>
                        <a:lnSpc>
                          <a:spcPct val="107000"/>
                        </a:lnSpc>
                        <a:spcAft>
                          <a:spcPts val="800"/>
                        </a:spcAft>
                      </a:pPr>
                      <a:r>
                        <a:rPr lang="en-GB" sz="1200">
                          <a:effectLst/>
                        </a:rPr>
                        <a:t>Not yet positive and motivated.  May be reluctant to acknowledge connection between own approach and success.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41367" marR="41367" marT="0" marB="0"/>
                </a:tc>
                <a:extLst>
                  <a:ext uri="{0D108BD9-81ED-4DB2-BD59-A6C34878D82A}">
                    <a16:rowId xmlns:a16="http://schemas.microsoft.com/office/drawing/2014/main" val="388881358"/>
                  </a:ext>
                </a:extLst>
              </a:tr>
            </a:tbl>
          </a:graphicData>
        </a:graphic>
      </p:graphicFrame>
      <p:sp>
        <p:nvSpPr>
          <p:cNvPr id="3" name="Rectangle 1">
            <a:extLst>
              <a:ext uri="{FF2B5EF4-FFF2-40B4-BE49-F238E27FC236}">
                <a16:creationId xmlns:a16="http://schemas.microsoft.com/office/drawing/2014/main" id="{5C4D7A66-A948-4580-9FC1-B61755D0A344}"/>
              </a:ext>
            </a:extLst>
          </p:cNvPr>
          <p:cNvSpPr>
            <a:spLocks noChangeArrowheads="1"/>
          </p:cNvSpPr>
          <p:nvPr/>
        </p:nvSpPr>
        <p:spPr bwMode="auto">
          <a:xfrm>
            <a:off x="-6785641" y="0"/>
            <a:ext cx="25483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TextBox 3">
            <a:extLst>
              <a:ext uri="{FF2B5EF4-FFF2-40B4-BE49-F238E27FC236}">
                <a16:creationId xmlns:a16="http://schemas.microsoft.com/office/drawing/2014/main" id="{13B9FF14-8F2A-E922-2099-804DEF3C6FA9}"/>
              </a:ext>
            </a:extLst>
          </p:cNvPr>
          <p:cNvSpPr txBox="1"/>
          <p:nvPr/>
        </p:nvSpPr>
        <p:spPr>
          <a:xfrm>
            <a:off x="96761" y="6404429"/>
            <a:ext cx="745067" cy="369332"/>
          </a:xfrm>
          <a:prstGeom prst="rect">
            <a:avLst/>
          </a:prstGeom>
          <a:noFill/>
        </p:spPr>
        <p:txBody>
          <a:bodyPr wrap="square" rtlCol="0">
            <a:spAutoFit/>
          </a:bodyPr>
          <a:lstStyle/>
          <a:p>
            <a:r>
              <a:rPr lang="en-GB"/>
              <a:t>ABS</a:t>
            </a:r>
          </a:p>
        </p:txBody>
      </p:sp>
    </p:spTree>
    <p:extLst>
      <p:ext uri="{BB962C8B-B14F-4D97-AF65-F5344CB8AC3E}">
        <p14:creationId xmlns:p14="http://schemas.microsoft.com/office/powerpoint/2010/main" val="32925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78201-BD98-4280-814E-4C61B235DF55}"/>
              </a:ext>
            </a:extLst>
          </p:cNvPr>
          <p:cNvSpPr>
            <a:spLocks noGrp="1"/>
          </p:cNvSpPr>
          <p:nvPr>
            <p:ph type="title"/>
          </p:nvPr>
        </p:nvSpPr>
        <p:spPr>
          <a:xfrm>
            <a:off x="4965430" y="205934"/>
            <a:ext cx="6586491" cy="1286160"/>
          </a:xfrm>
        </p:spPr>
        <p:txBody>
          <a:bodyPr anchor="b">
            <a:normAutofit fontScale="90000"/>
          </a:bodyPr>
          <a:lstStyle/>
          <a:p>
            <a:r>
              <a:rPr lang="en-GB" sz="2400"/>
              <a:t>VISION…..</a:t>
            </a:r>
            <a:br>
              <a:rPr lang="en-GB" sz="2400"/>
            </a:br>
            <a:r>
              <a:rPr lang="en-GB" sz="2400" b="0"/>
              <a:t>equipping students with the right tools, experiences and skills to work out and realise their career goals</a:t>
            </a:r>
          </a:p>
        </p:txBody>
      </p:sp>
      <p:sp>
        <p:nvSpPr>
          <p:cNvPr id="3" name="Content Placeholder 2">
            <a:extLst>
              <a:ext uri="{FF2B5EF4-FFF2-40B4-BE49-F238E27FC236}">
                <a16:creationId xmlns:a16="http://schemas.microsoft.com/office/drawing/2014/main" id="{6B81C145-34C5-4784-BE3F-2130077F127A}"/>
              </a:ext>
            </a:extLst>
          </p:cNvPr>
          <p:cNvSpPr>
            <a:spLocks noGrp="1"/>
          </p:cNvSpPr>
          <p:nvPr>
            <p:ph idx="1"/>
          </p:nvPr>
        </p:nvSpPr>
        <p:spPr>
          <a:xfrm>
            <a:off x="4965432" y="1413933"/>
            <a:ext cx="6586489" cy="3785419"/>
          </a:xfrm>
        </p:spPr>
        <p:txBody>
          <a:bodyPr vert="horz" lIns="91440" tIns="45720" rIns="91440" bIns="45720" rtlCol="0" anchor="t">
            <a:noAutofit/>
          </a:bodyPr>
          <a:lstStyle/>
          <a:p>
            <a:pPr marL="0" indent="0">
              <a:buNone/>
            </a:pPr>
            <a:endParaRPr lang="en-GB" sz="2000"/>
          </a:p>
          <a:p>
            <a:r>
              <a:rPr lang="en-GB" sz="2000" err="1"/>
              <a:t>Unifrog</a:t>
            </a:r>
            <a:r>
              <a:rPr lang="en-GB" sz="2000"/>
              <a:t> account for each student which forms their own careers platform and workspace</a:t>
            </a:r>
          </a:p>
          <a:p>
            <a:r>
              <a:rPr lang="en-GB" sz="2000"/>
              <a:t>Independent Careers advice in Year 13</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Avenir Next LT Pro"/>
                <a:ea typeface="+mn-ea"/>
                <a:cs typeface="+mn-cs"/>
              </a:rPr>
              <a:t>Work Experience week </a:t>
            </a:r>
            <a:r>
              <a:rPr lang="en-GB" sz="2000">
                <a:latin typeface="Avenir Next LT Pro"/>
              </a:rPr>
              <a:t>September 1</a:t>
            </a:r>
            <a:r>
              <a:rPr lang="en-GB" sz="2000" baseline="30000">
                <a:latin typeface="Avenir Next LT Pro"/>
              </a:rPr>
              <a:t>st</a:t>
            </a:r>
            <a:r>
              <a:rPr lang="en-GB" sz="2000">
                <a:latin typeface="Avenir Next LT Pro"/>
              </a:rPr>
              <a:t> - 4</a:t>
            </a:r>
            <a:r>
              <a:rPr lang="en-GB" sz="2000" baseline="30000">
                <a:latin typeface="Avenir Next LT Pro"/>
              </a:rPr>
              <a:t>th</a:t>
            </a:r>
            <a:r>
              <a:rPr lang="en-GB" sz="2000">
                <a:latin typeface="Avenir Next LT Pro"/>
              </a:rPr>
              <a:t> 2026</a:t>
            </a:r>
            <a:endParaRPr lang="en-GB" sz="2000"/>
          </a:p>
          <a:p>
            <a:r>
              <a:rPr lang="en-GB" sz="2000"/>
              <a:t>Y12 Futures Week before the summer holiday 2026 to kick start applications for University and Apprenticeships</a:t>
            </a:r>
          </a:p>
          <a:p>
            <a:r>
              <a:rPr lang="en-GB" sz="2000"/>
              <a:t>University experience days</a:t>
            </a:r>
          </a:p>
          <a:p>
            <a:r>
              <a:rPr lang="en-GB" sz="2000"/>
              <a:t>Visits to Careers Fairs and Work places</a:t>
            </a:r>
          </a:p>
          <a:p>
            <a:r>
              <a:rPr lang="en-GB" sz="2000"/>
              <a:t>Contact with Universities and Apprenticeship groups</a:t>
            </a:r>
          </a:p>
          <a:p>
            <a:r>
              <a:rPr lang="en-GB" sz="2000"/>
              <a:t>Study Skills for academic success</a:t>
            </a:r>
          </a:p>
        </p:txBody>
      </p:sp>
      <p:pic>
        <p:nvPicPr>
          <p:cNvPr id="22" name="Picture 4" descr="Sticky notes on a wall">
            <a:extLst>
              <a:ext uri="{FF2B5EF4-FFF2-40B4-BE49-F238E27FC236}">
                <a16:creationId xmlns:a16="http://schemas.microsoft.com/office/drawing/2014/main" id="{6B656125-C401-8C78-632C-164B4AA6032C}"/>
              </a:ext>
            </a:extLst>
          </p:cNvPr>
          <p:cNvPicPr>
            <a:picLocks noChangeAspect="1"/>
          </p:cNvPicPr>
          <p:nvPr/>
        </p:nvPicPr>
        <p:blipFill rotWithShape="1">
          <a:blip r:embed="rId3"/>
          <a:srcRect l="26295" r="26559" b="2"/>
          <a:stretch/>
        </p:blipFill>
        <p:spPr>
          <a:xfrm>
            <a:off x="20" y="10"/>
            <a:ext cx="4635571" cy="6857990"/>
          </a:xfrm>
          <a:prstGeom prst="rect">
            <a:avLst/>
          </a:prstGeom>
          <a:effectLst/>
        </p:spPr>
      </p:pic>
    </p:spTree>
    <p:extLst>
      <p:ext uri="{BB962C8B-B14F-4D97-AF65-F5344CB8AC3E}">
        <p14:creationId xmlns:p14="http://schemas.microsoft.com/office/powerpoint/2010/main" val="115391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C32E9-6D3D-49BF-A502-6BD6300B4636}"/>
              </a:ext>
            </a:extLst>
          </p:cNvPr>
          <p:cNvPicPr>
            <a:picLocks noChangeAspect="1"/>
          </p:cNvPicPr>
          <p:nvPr/>
        </p:nvPicPr>
        <p:blipFill rotWithShape="1">
          <a:blip r:embed="rId3"/>
          <a:srcRect t="15374" r="-2" b="2507"/>
          <a:stretch/>
        </p:blipFill>
        <p:spPr>
          <a:xfrm>
            <a:off x="841269" y="321732"/>
            <a:ext cx="4697417" cy="2497668"/>
          </a:xfrm>
          <a:prstGeom prst="rect">
            <a:avLst/>
          </a:prstGeom>
        </p:spPr>
      </p:pic>
      <p:pic>
        <p:nvPicPr>
          <p:cNvPr id="5" name="Picture 4">
            <a:extLst>
              <a:ext uri="{FF2B5EF4-FFF2-40B4-BE49-F238E27FC236}">
                <a16:creationId xmlns:a16="http://schemas.microsoft.com/office/drawing/2014/main" id="{D61D0F8D-3C8C-4EDA-990D-CB0B2DDB000D}"/>
              </a:ext>
            </a:extLst>
          </p:cNvPr>
          <p:cNvPicPr>
            <a:picLocks noChangeAspect="1"/>
          </p:cNvPicPr>
          <p:nvPr/>
        </p:nvPicPr>
        <p:blipFill rotWithShape="1">
          <a:blip r:embed="rId4"/>
          <a:srcRect t="22272" r="-2" b="-2"/>
          <a:stretch/>
        </p:blipFill>
        <p:spPr>
          <a:xfrm>
            <a:off x="913659" y="3701797"/>
            <a:ext cx="4625027" cy="2273806"/>
          </a:xfrm>
          <a:prstGeom prst="rect">
            <a:avLst/>
          </a:prstGeom>
        </p:spPr>
      </p:pic>
      <p:pic>
        <p:nvPicPr>
          <p:cNvPr id="3" name="Picture 2">
            <a:extLst>
              <a:ext uri="{FF2B5EF4-FFF2-40B4-BE49-F238E27FC236}">
                <a16:creationId xmlns:a16="http://schemas.microsoft.com/office/drawing/2014/main" id="{6E68BBCA-A6A9-4F01-8E93-8505F0CF83F4}"/>
              </a:ext>
            </a:extLst>
          </p:cNvPr>
          <p:cNvPicPr>
            <a:picLocks noChangeAspect="1"/>
          </p:cNvPicPr>
          <p:nvPr/>
        </p:nvPicPr>
        <p:blipFill rotWithShape="1">
          <a:blip r:embed="rId5"/>
          <a:srcRect l="15597" r="21287" b="13510"/>
          <a:stretch/>
        </p:blipFill>
        <p:spPr>
          <a:xfrm>
            <a:off x="7109362" y="137342"/>
            <a:ext cx="3124200" cy="2846975"/>
          </a:xfrm>
          <a:prstGeom prst="rect">
            <a:avLst/>
          </a:prstGeom>
        </p:spPr>
      </p:pic>
      <p:sp>
        <p:nvSpPr>
          <p:cNvPr id="6" name="TextBox 5">
            <a:extLst>
              <a:ext uri="{FF2B5EF4-FFF2-40B4-BE49-F238E27FC236}">
                <a16:creationId xmlns:a16="http://schemas.microsoft.com/office/drawing/2014/main" id="{69ACDC40-4C47-4644-94A0-83951308502C}"/>
              </a:ext>
            </a:extLst>
          </p:cNvPr>
          <p:cNvSpPr txBox="1"/>
          <p:nvPr/>
        </p:nvSpPr>
        <p:spPr>
          <a:xfrm>
            <a:off x="836984" y="6074602"/>
            <a:ext cx="4625027" cy="461665"/>
          </a:xfrm>
          <a:prstGeom prst="rect">
            <a:avLst/>
          </a:prstGeom>
          <a:noFill/>
        </p:spPr>
        <p:txBody>
          <a:bodyPr wrap="square" rtlCol="0">
            <a:spAutoFit/>
          </a:bodyPr>
          <a:lstStyle/>
          <a:p>
            <a:r>
              <a:rPr lang="en-GB" sz="2400" b="1"/>
              <a:t>First Choice Sunderland (Year 12)</a:t>
            </a:r>
          </a:p>
        </p:txBody>
      </p:sp>
      <p:sp>
        <p:nvSpPr>
          <p:cNvPr id="14" name="TextBox 13">
            <a:extLst>
              <a:ext uri="{FF2B5EF4-FFF2-40B4-BE49-F238E27FC236}">
                <a16:creationId xmlns:a16="http://schemas.microsoft.com/office/drawing/2014/main" id="{405A91E1-C7D6-4C48-B78D-10F4DEDA5D4A}"/>
              </a:ext>
            </a:extLst>
          </p:cNvPr>
          <p:cNvSpPr txBox="1"/>
          <p:nvPr/>
        </p:nvSpPr>
        <p:spPr>
          <a:xfrm>
            <a:off x="8632249" y="5232400"/>
            <a:ext cx="2540000" cy="1077218"/>
          </a:xfrm>
          <a:prstGeom prst="rect">
            <a:avLst/>
          </a:prstGeom>
          <a:noFill/>
        </p:spPr>
        <p:txBody>
          <a:bodyPr wrap="square" rtlCol="0">
            <a:spAutoFit/>
          </a:bodyPr>
          <a:lstStyle/>
          <a:p>
            <a:r>
              <a:rPr lang="en-GB" sz="3200">
                <a:solidFill>
                  <a:schemeClr val="bg1"/>
                </a:solidFill>
              </a:rPr>
              <a:t>Newcastle Partners</a:t>
            </a:r>
          </a:p>
        </p:txBody>
      </p:sp>
      <p:pic>
        <p:nvPicPr>
          <p:cNvPr id="2" name="Picture 1">
            <a:extLst>
              <a:ext uri="{FF2B5EF4-FFF2-40B4-BE49-F238E27FC236}">
                <a16:creationId xmlns:a16="http://schemas.microsoft.com/office/drawing/2014/main" id="{87F40EA9-39A9-75E8-2253-14F839F4ADC4}"/>
              </a:ext>
            </a:extLst>
          </p:cNvPr>
          <p:cNvPicPr>
            <a:picLocks noChangeAspect="1"/>
          </p:cNvPicPr>
          <p:nvPr/>
        </p:nvPicPr>
        <p:blipFill rotWithShape="1">
          <a:blip r:embed="rId6"/>
          <a:srcRect b="9610"/>
          <a:stretch/>
        </p:blipFill>
        <p:spPr>
          <a:xfrm>
            <a:off x="7070149" y="3743525"/>
            <a:ext cx="3124200" cy="2324610"/>
          </a:xfrm>
          <a:prstGeom prst="rect">
            <a:avLst/>
          </a:prstGeom>
        </p:spPr>
      </p:pic>
      <p:sp>
        <p:nvSpPr>
          <p:cNvPr id="7" name="TextBox 6">
            <a:extLst>
              <a:ext uri="{FF2B5EF4-FFF2-40B4-BE49-F238E27FC236}">
                <a16:creationId xmlns:a16="http://schemas.microsoft.com/office/drawing/2014/main" id="{12B17743-6517-0507-A409-CF86CB153E1B}"/>
              </a:ext>
            </a:extLst>
          </p:cNvPr>
          <p:cNvSpPr txBox="1"/>
          <p:nvPr/>
        </p:nvSpPr>
        <p:spPr>
          <a:xfrm>
            <a:off x="6297471" y="6057436"/>
            <a:ext cx="5691329" cy="461665"/>
          </a:xfrm>
          <a:prstGeom prst="rect">
            <a:avLst/>
          </a:prstGeom>
          <a:noFill/>
        </p:spPr>
        <p:txBody>
          <a:bodyPr wrap="square" rtlCol="0">
            <a:spAutoFit/>
          </a:bodyPr>
          <a:lstStyle/>
          <a:p>
            <a:r>
              <a:rPr lang="en-GB" sz="2400" b="1"/>
              <a:t>Supported Progression - Durham (Year 12)</a:t>
            </a:r>
          </a:p>
        </p:txBody>
      </p:sp>
      <p:sp>
        <p:nvSpPr>
          <p:cNvPr id="8" name="TextBox 7">
            <a:extLst>
              <a:ext uri="{FF2B5EF4-FFF2-40B4-BE49-F238E27FC236}">
                <a16:creationId xmlns:a16="http://schemas.microsoft.com/office/drawing/2014/main" id="{587452DD-3FEF-83BF-D807-8D11CF33DA08}"/>
              </a:ext>
            </a:extLst>
          </p:cNvPr>
          <p:cNvSpPr txBox="1"/>
          <p:nvPr/>
        </p:nvSpPr>
        <p:spPr>
          <a:xfrm>
            <a:off x="6784664" y="3097194"/>
            <a:ext cx="4716942" cy="369332"/>
          </a:xfrm>
          <a:prstGeom prst="rect">
            <a:avLst/>
          </a:prstGeom>
          <a:noFill/>
        </p:spPr>
        <p:txBody>
          <a:bodyPr wrap="square" rtlCol="0">
            <a:spAutoFit/>
          </a:bodyPr>
          <a:lstStyle/>
          <a:p>
            <a:r>
              <a:rPr lang="en-GB" b="1"/>
              <a:t>Newcastle Partners : (Year 13)</a:t>
            </a:r>
          </a:p>
        </p:txBody>
      </p:sp>
      <p:sp>
        <p:nvSpPr>
          <p:cNvPr id="9" name="TextBox 8">
            <a:extLst>
              <a:ext uri="{FF2B5EF4-FFF2-40B4-BE49-F238E27FC236}">
                <a16:creationId xmlns:a16="http://schemas.microsoft.com/office/drawing/2014/main" id="{0DB34DF7-D547-CDDA-631E-DB3A8C21788E}"/>
              </a:ext>
            </a:extLst>
          </p:cNvPr>
          <p:cNvSpPr txBox="1"/>
          <p:nvPr/>
        </p:nvSpPr>
        <p:spPr>
          <a:xfrm>
            <a:off x="1034623" y="2883293"/>
            <a:ext cx="4716942" cy="369332"/>
          </a:xfrm>
          <a:prstGeom prst="rect">
            <a:avLst/>
          </a:prstGeom>
          <a:noFill/>
        </p:spPr>
        <p:txBody>
          <a:bodyPr wrap="square" rtlCol="0">
            <a:spAutoFit/>
          </a:bodyPr>
          <a:lstStyle/>
          <a:p>
            <a:r>
              <a:rPr lang="en-GB" b="1"/>
              <a:t>Destination Northumbria : (Year 13)</a:t>
            </a:r>
          </a:p>
        </p:txBody>
      </p:sp>
      <p:sp>
        <p:nvSpPr>
          <p:cNvPr id="10" name="TextBox 9">
            <a:extLst>
              <a:ext uri="{FF2B5EF4-FFF2-40B4-BE49-F238E27FC236}">
                <a16:creationId xmlns:a16="http://schemas.microsoft.com/office/drawing/2014/main" id="{4833F403-2064-E305-C3E2-1ED4F57664A3}"/>
              </a:ext>
            </a:extLst>
          </p:cNvPr>
          <p:cNvSpPr txBox="1"/>
          <p:nvPr/>
        </p:nvSpPr>
        <p:spPr>
          <a:xfrm>
            <a:off x="11294532" y="6467400"/>
            <a:ext cx="745067" cy="369332"/>
          </a:xfrm>
          <a:prstGeom prst="rect">
            <a:avLst/>
          </a:prstGeom>
          <a:noFill/>
        </p:spPr>
        <p:txBody>
          <a:bodyPr wrap="square" rtlCol="0">
            <a:spAutoFit/>
          </a:bodyPr>
          <a:lstStyle/>
          <a:p>
            <a:r>
              <a:rPr lang="en-GB"/>
              <a:t>ABS</a:t>
            </a:r>
          </a:p>
        </p:txBody>
      </p:sp>
    </p:spTree>
    <p:extLst>
      <p:ext uri="{BB962C8B-B14F-4D97-AF65-F5344CB8AC3E}">
        <p14:creationId xmlns:p14="http://schemas.microsoft.com/office/powerpoint/2010/main" val="364970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DB818-02CD-A819-12B8-C3A6D155979A}"/>
              </a:ext>
            </a:extLst>
          </p:cNvPr>
          <p:cNvSpPr txBox="1"/>
          <p:nvPr/>
        </p:nvSpPr>
        <p:spPr>
          <a:xfrm>
            <a:off x="11294532" y="6467400"/>
            <a:ext cx="745067" cy="369332"/>
          </a:xfrm>
          <a:prstGeom prst="rect">
            <a:avLst/>
          </a:prstGeom>
          <a:noFill/>
        </p:spPr>
        <p:txBody>
          <a:bodyPr wrap="square" lIns="91440" tIns="45720" rIns="91440" bIns="45720" rtlCol="0" anchor="t">
            <a:spAutoFit/>
          </a:bodyPr>
          <a:lstStyle/>
          <a:p>
            <a:r>
              <a:rPr lang="en-GB"/>
              <a:t>MSW</a:t>
            </a:r>
            <a:endParaRPr lang="en-US"/>
          </a:p>
        </p:txBody>
      </p:sp>
      <p:pic>
        <p:nvPicPr>
          <p:cNvPr id="4" name="Picture 3">
            <a:extLst>
              <a:ext uri="{FF2B5EF4-FFF2-40B4-BE49-F238E27FC236}">
                <a16:creationId xmlns:a16="http://schemas.microsoft.com/office/drawing/2014/main" id="{C184137A-41F8-0C52-E2AE-FCCA520210D4}"/>
              </a:ext>
            </a:extLst>
          </p:cNvPr>
          <p:cNvPicPr>
            <a:picLocks noChangeAspect="1"/>
          </p:cNvPicPr>
          <p:nvPr/>
        </p:nvPicPr>
        <p:blipFill>
          <a:blip r:embed="rId2"/>
          <a:stretch>
            <a:fillRect/>
          </a:stretch>
        </p:blipFill>
        <p:spPr>
          <a:xfrm>
            <a:off x="0" y="249445"/>
            <a:ext cx="12192000" cy="6359110"/>
          </a:xfrm>
          <a:prstGeom prst="rect">
            <a:avLst/>
          </a:prstGeom>
        </p:spPr>
      </p:pic>
    </p:spTree>
    <p:extLst>
      <p:ext uri="{BB962C8B-B14F-4D97-AF65-F5344CB8AC3E}">
        <p14:creationId xmlns:p14="http://schemas.microsoft.com/office/powerpoint/2010/main" val="66159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48EEA1-0945-4BDE-A159-19AD7142B123}"/>
              </a:ext>
            </a:extLst>
          </p:cNvPr>
          <p:cNvSpPr txBox="1"/>
          <p:nvPr/>
        </p:nvSpPr>
        <p:spPr>
          <a:xfrm>
            <a:off x="346228" y="452596"/>
            <a:ext cx="8895425" cy="584775"/>
          </a:xfrm>
          <a:prstGeom prst="rect">
            <a:avLst/>
          </a:prstGeom>
          <a:noFill/>
        </p:spPr>
        <p:txBody>
          <a:bodyPr wrap="square" rtlCol="0">
            <a:spAutoFit/>
          </a:bodyPr>
          <a:lstStyle/>
          <a:p>
            <a:r>
              <a:rPr lang="en-US" sz="3200">
                <a:solidFill>
                  <a:schemeClr val="bg1"/>
                </a:solidFill>
                <a:latin typeface="Open sans" panose="020B0606030504020204"/>
              </a:rPr>
              <a:t>Available resources</a:t>
            </a:r>
            <a:endParaRPr lang="en-GB" sz="3200">
              <a:solidFill>
                <a:schemeClr val="bg1"/>
              </a:solidFill>
              <a:latin typeface="Open sans" panose="020B0606030504020204"/>
            </a:endParaRPr>
          </a:p>
        </p:txBody>
      </p:sp>
      <p:sp>
        <p:nvSpPr>
          <p:cNvPr id="2" name="Rectangle 1">
            <a:extLst>
              <a:ext uri="{FF2B5EF4-FFF2-40B4-BE49-F238E27FC236}">
                <a16:creationId xmlns:a16="http://schemas.microsoft.com/office/drawing/2014/main" id="{817E48A3-E8B1-4511-B65D-672461723CFF}"/>
              </a:ext>
            </a:extLst>
          </p:cNvPr>
          <p:cNvSpPr/>
          <p:nvPr/>
        </p:nvSpPr>
        <p:spPr>
          <a:xfrm>
            <a:off x="2971800" y="2842591"/>
            <a:ext cx="2206487" cy="3562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B05883-4562-2D8C-6030-7EB3524149EE}"/>
              </a:ext>
            </a:extLst>
          </p:cNvPr>
          <p:cNvPicPr>
            <a:picLocks noChangeAspect="1"/>
          </p:cNvPicPr>
          <p:nvPr/>
        </p:nvPicPr>
        <p:blipFill>
          <a:blip r:embed="rId2"/>
          <a:stretch>
            <a:fillRect/>
          </a:stretch>
        </p:blipFill>
        <p:spPr>
          <a:xfrm>
            <a:off x="500743" y="249877"/>
            <a:ext cx="11036372" cy="6270666"/>
          </a:xfrm>
          <a:prstGeom prst="rect">
            <a:avLst/>
          </a:prstGeom>
        </p:spPr>
      </p:pic>
    </p:spTree>
    <p:extLst>
      <p:ext uri="{BB962C8B-B14F-4D97-AF65-F5344CB8AC3E}">
        <p14:creationId xmlns:p14="http://schemas.microsoft.com/office/powerpoint/2010/main" val="15312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C5612-5CF5-4F23-BCA8-072EABA36EE6}"/>
              </a:ext>
            </a:extLst>
          </p:cNvPr>
          <p:cNvPicPr>
            <a:picLocks noChangeAspect="1"/>
          </p:cNvPicPr>
          <p:nvPr/>
        </p:nvPicPr>
        <p:blipFill>
          <a:blip r:embed="rId3"/>
          <a:stretch>
            <a:fillRect/>
          </a:stretch>
        </p:blipFill>
        <p:spPr>
          <a:xfrm>
            <a:off x="0" y="511535"/>
            <a:ext cx="12192000" cy="5834930"/>
          </a:xfrm>
          <a:prstGeom prst="rect">
            <a:avLst/>
          </a:prstGeom>
        </p:spPr>
      </p:pic>
      <p:pic>
        <p:nvPicPr>
          <p:cNvPr id="5" name="Picture 4">
            <a:extLst>
              <a:ext uri="{FF2B5EF4-FFF2-40B4-BE49-F238E27FC236}">
                <a16:creationId xmlns:a16="http://schemas.microsoft.com/office/drawing/2014/main" id="{F6764F89-6807-4DD3-AFA3-B2AFF6EC2BBF}"/>
              </a:ext>
            </a:extLst>
          </p:cNvPr>
          <p:cNvPicPr>
            <a:picLocks noChangeAspect="1"/>
          </p:cNvPicPr>
          <p:nvPr/>
        </p:nvPicPr>
        <p:blipFill>
          <a:blip r:embed="rId4"/>
          <a:stretch>
            <a:fillRect/>
          </a:stretch>
        </p:blipFill>
        <p:spPr>
          <a:xfrm>
            <a:off x="4267200" y="511535"/>
            <a:ext cx="7773134" cy="5394433"/>
          </a:xfrm>
          <a:prstGeom prst="rect">
            <a:avLst/>
          </a:prstGeom>
        </p:spPr>
      </p:pic>
    </p:spTree>
    <p:extLst>
      <p:ext uri="{BB962C8B-B14F-4D97-AF65-F5344CB8AC3E}">
        <p14:creationId xmlns:p14="http://schemas.microsoft.com/office/powerpoint/2010/main" val="21013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AC5AB6-F085-5582-1B7E-DBBC02FD4427}"/>
              </a:ext>
            </a:extLst>
          </p:cNvPr>
          <p:cNvSpPr txBox="1"/>
          <p:nvPr/>
        </p:nvSpPr>
        <p:spPr>
          <a:xfrm>
            <a:off x="11294532" y="6467400"/>
            <a:ext cx="745067" cy="369332"/>
          </a:xfrm>
          <a:prstGeom prst="rect">
            <a:avLst/>
          </a:prstGeom>
          <a:noFill/>
        </p:spPr>
        <p:txBody>
          <a:bodyPr wrap="square" rtlCol="0">
            <a:spAutoFit/>
          </a:bodyPr>
          <a:lstStyle/>
          <a:p>
            <a:r>
              <a:rPr lang="en-GB"/>
              <a:t>ABS</a:t>
            </a:r>
          </a:p>
        </p:txBody>
      </p:sp>
      <p:pic>
        <p:nvPicPr>
          <p:cNvPr id="5" name="Picture 4">
            <a:extLst>
              <a:ext uri="{FF2B5EF4-FFF2-40B4-BE49-F238E27FC236}">
                <a16:creationId xmlns:a16="http://schemas.microsoft.com/office/drawing/2014/main" id="{3C9EF7B2-FC5E-79D0-FA98-9953D2E9B97E}"/>
              </a:ext>
            </a:extLst>
          </p:cNvPr>
          <p:cNvPicPr>
            <a:picLocks noChangeAspect="1"/>
          </p:cNvPicPr>
          <p:nvPr/>
        </p:nvPicPr>
        <p:blipFill>
          <a:blip r:embed="rId3"/>
          <a:stretch>
            <a:fillRect/>
          </a:stretch>
        </p:blipFill>
        <p:spPr>
          <a:xfrm>
            <a:off x="0" y="814975"/>
            <a:ext cx="12192000" cy="5228049"/>
          </a:xfrm>
          <a:prstGeom prst="rect">
            <a:avLst/>
          </a:prstGeom>
        </p:spPr>
      </p:pic>
    </p:spTree>
    <p:extLst>
      <p:ext uri="{BB962C8B-B14F-4D97-AF65-F5344CB8AC3E}">
        <p14:creationId xmlns:p14="http://schemas.microsoft.com/office/powerpoint/2010/main" val="11939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A1AB59-2CF8-4067-B1A8-9EC902CFAD83}"/>
              </a:ext>
            </a:extLst>
          </p:cNvPr>
          <p:cNvPicPr>
            <a:picLocks noChangeAspect="1"/>
          </p:cNvPicPr>
          <p:nvPr/>
        </p:nvPicPr>
        <p:blipFill>
          <a:blip r:embed="rId3"/>
          <a:stretch>
            <a:fillRect/>
          </a:stretch>
        </p:blipFill>
        <p:spPr>
          <a:xfrm>
            <a:off x="0" y="630504"/>
            <a:ext cx="12192000" cy="5596991"/>
          </a:xfrm>
          <a:prstGeom prst="rect">
            <a:avLst/>
          </a:prstGeom>
        </p:spPr>
      </p:pic>
      <p:pic>
        <p:nvPicPr>
          <p:cNvPr id="5" name="Picture 4">
            <a:extLst>
              <a:ext uri="{FF2B5EF4-FFF2-40B4-BE49-F238E27FC236}">
                <a16:creationId xmlns:a16="http://schemas.microsoft.com/office/drawing/2014/main" id="{E93A3430-8F64-48D3-ABBA-F6C0A41BBD5A}"/>
              </a:ext>
            </a:extLst>
          </p:cNvPr>
          <p:cNvPicPr>
            <a:picLocks noChangeAspect="1"/>
          </p:cNvPicPr>
          <p:nvPr/>
        </p:nvPicPr>
        <p:blipFill>
          <a:blip r:embed="rId4"/>
          <a:stretch>
            <a:fillRect/>
          </a:stretch>
        </p:blipFill>
        <p:spPr>
          <a:xfrm>
            <a:off x="2438400" y="2855175"/>
            <a:ext cx="8286008" cy="3749207"/>
          </a:xfrm>
          <a:prstGeom prst="rect">
            <a:avLst/>
          </a:prstGeom>
        </p:spPr>
      </p:pic>
      <p:pic>
        <p:nvPicPr>
          <p:cNvPr id="7" name="Picture 6">
            <a:extLst>
              <a:ext uri="{FF2B5EF4-FFF2-40B4-BE49-F238E27FC236}">
                <a16:creationId xmlns:a16="http://schemas.microsoft.com/office/drawing/2014/main" id="{DED5F96E-D6B4-470E-BBBD-15AB058C6B11}"/>
              </a:ext>
            </a:extLst>
          </p:cNvPr>
          <p:cNvPicPr>
            <a:picLocks noChangeAspect="1"/>
          </p:cNvPicPr>
          <p:nvPr/>
        </p:nvPicPr>
        <p:blipFill>
          <a:blip r:embed="rId5"/>
          <a:stretch>
            <a:fillRect/>
          </a:stretch>
        </p:blipFill>
        <p:spPr>
          <a:xfrm>
            <a:off x="4855695" y="630504"/>
            <a:ext cx="6697010" cy="6154009"/>
          </a:xfrm>
          <a:prstGeom prst="rect">
            <a:avLst/>
          </a:prstGeom>
        </p:spPr>
      </p:pic>
      <p:sp>
        <p:nvSpPr>
          <p:cNvPr id="2" name="TextBox 1">
            <a:extLst>
              <a:ext uri="{FF2B5EF4-FFF2-40B4-BE49-F238E27FC236}">
                <a16:creationId xmlns:a16="http://schemas.microsoft.com/office/drawing/2014/main" id="{CD35FB49-BE66-EFD4-3696-329D387104CE}"/>
              </a:ext>
            </a:extLst>
          </p:cNvPr>
          <p:cNvSpPr txBox="1"/>
          <p:nvPr/>
        </p:nvSpPr>
        <p:spPr>
          <a:xfrm>
            <a:off x="11294532" y="6467400"/>
            <a:ext cx="745067" cy="369332"/>
          </a:xfrm>
          <a:prstGeom prst="rect">
            <a:avLst/>
          </a:prstGeom>
          <a:noFill/>
        </p:spPr>
        <p:txBody>
          <a:bodyPr wrap="square" rtlCol="0">
            <a:spAutoFit/>
          </a:bodyPr>
          <a:lstStyle/>
          <a:p>
            <a:r>
              <a:rPr lang="en-GB"/>
              <a:t>ABS</a:t>
            </a:r>
          </a:p>
        </p:txBody>
      </p:sp>
    </p:spTree>
    <p:extLst>
      <p:ext uri="{BB962C8B-B14F-4D97-AF65-F5344CB8AC3E}">
        <p14:creationId xmlns:p14="http://schemas.microsoft.com/office/powerpoint/2010/main" val="33314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F2B3DA-6166-4254-90BB-66DA04DC551F}"/>
              </a:ext>
            </a:extLst>
          </p:cNvPr>
          <p:cNvPicPr>
            <a:picLocks noChangeAspect="1"/>
          </p:cNvPicPr>
          <p:nvPr/>
        </p:nvPicPr>
        <p:blipFill>
          <a:blip r:embed="rId3"/>
          <a:stretch>
            <a:fillRect/>
          </a:stretch>
        </p:blipFill>
        <p:spPr>
          <a:xfrm>
            <a:off x="0" y="543473"/>
            <a:ext cx="12192000" cy="5771054"/>
          </a:xfrm>
          <a:prstGeom prst="rect">
            <a:avLst/>
          </a:prstGeom>
        </p:spPr>
      </p:pic>
      <p:pic>
        <p:nvPicPr>
          <p:cNvPr id="5" name="Picture 4">
            <a:extLst>
              <a:ext uri="{FF2B5EF4-FFF2-40B4-BE49-F238E27FC236}">
                <a16:creationId xmlns:a16="http://schemas.microsoft.com/office/drawing/2014/main" id="{05684A03-9C2A-4840-A276-679000FE5525}"/>
              </a:ext>
            </a:extLst>
          </p:cNvPr>
          <p:cNvPicPr>
            <a:picLocks noChangeAspect="1"/>
          </p:cNvPicPr>
          <p:nvPr/>
        </p:nvPicPr>
        <p:blipFill>
          <a:blip r:embed="rId4"/>
          <a:stretch>
            <a:fillRect/>
          </a:stretch>
        </p:blipFill>
        <p:spPr>
          <a:xfrm>
            <a:off x="5937324" y="1384300"/>
            <a:ext cx="5955571" cy="4305300"/>
          </a:xfrm>
          <a:prstGeom prst="rect">
            <a:avLst/>
          </a:prstGeom>
        </p:spPr>
      </p:pic>
    </p:spTree>
    <p:extLst>
      <p:ext uri="{BB962C8B-B14F-4D97-AF65-F5344CB8AC3E}">
        <p14:creationId xmlns:p14="http://schemas.microsoft.com/office/powerpoint/2010/main" val="14026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AB17-0750-4F37-B27A-4980B0859C16}"/>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Aim of this event …………..</a:t>
            </a:r>
          </a:p>
        </p:txBody>
      </p:sp>
      <p:graphicFrame>
        <p:nvGraphicFramePr>
          <p:cNvPr id="17" name="Content Placeholder 2">
            <a:extLst>
              <a:ext uri="{FF2B5EF4-FFF2-40B4-BE49-F238E27FC236}">
                <a16:creationId xmlns:a16="http://schemas.microsoft.com/office/drawing/2014/main" id="{F0FE1FE0-7A2C-EB13-1C98-9B3EE3CD5312}"/>
              </a:ext>
            </a:extLst>
          </p:cNvPr>
          <p:cNvGraphicFramePr>
            <a:graphicFrameLocks noGrp="1"/>
          </p:cNvGraphicFramePr>
          <p:nvPr>
            <p:ph idx="1"/>
            <p:extLst>
              <p:ext uri="{D42A27DB-BD31-4B8C-83A1-F6EECF244321}">
                <p14:modId xmlns:p14="http://schemas.microsoft.com/office/powerpoint/2010/main" val="38398295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28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937146-7CF7-7FEC-D291-49EFB964298C}"/>
              </a:ext>
            </a:extLst>
          </p:cNvPr>
          <p:cNvPicPr>
            <a:picLocks noChangeAspect="1"/>
          </p:cNvPicPr>
          <p:nvPr/>
        </p:nvPicPr>
        <p:blipFill>
          <a:blip r:embed="rId3"/>
          <a:stretch>
            <a:fillRect/>
          </a:stretch>
        </p:blipFill>
        <p:spPr>
          <a:xfrm rot="187018">
            <a:off x="312862" y="1284758"/>
            <a:ext cx="2831884" cy="4077072"/>
          </a:xfrm>
          <a:prstGeom prst="rect">
            <a:avLst/>
          </a:prstGeom>
        </p:spPr>
      </p:pic>
      <p:sp>
        <p:nvSpPr>
          <p:cNvPr id="8" name="TextBox 7">
            <a:extLst>
              <a:ext uri="{FF2B5EF4-FFF2-40B4-BE49-F238E27FC236}">
                <a16:creationId xmlns:a16="http://schemas.microsoft.com/office/drawing/2014/main" id="{58551892-466D-4FDE-BB44-E606D649DA28}"/>
              </a:ext>
            </a:extLst>
          </p:cNvPr>
          <p:cNvSpPr txBox="1"/>
          <p:nvPr/>
        </p:nvSpPr>
        <p:spPr>
          <a:xfrm>
            <a:off x="380999" y="129406"/>
            <a:ext cx="10925175" cy="707886"/>
          </a:xfrm>
          <a:prstGeom prst="rect">
            <a:avLst/>
          </a:prstGeom>
          <a:noFill/>
        </p:spPr>
        <p:txBody>
          <a:bodyPr wrap="square">
            <a:spAutoFit/>
          </a:bodyPr>
          <a:lstStyle/>
          <a:p>
            <a:r>
              <a:rPr lang="en-GB" sz="2000"/>
              <a:t>PRACTICE : Formal opportunities for students to apply their knowledge and skills in assessment situations that mimic the real external exams.</a:t>
            </a:r>
          </a:p>
        </p:txBody>
      </p:sp>
      <p:graphicFrame>
        <p:nvGraphicFramePr>
          <p:cNvPr id="9" name="Table 9">
            <a:extLst>
              <a:ext uri="{FF2B5EF4-FFF2-40B4-BE49-F238E27FC236}">
                <a16:creationId xmlns:a16="http://schemas.microsoft.com/office/drawing/2014/main" id="{AFB7E464-E365-4318-B59E-A039EB0766E4}"/>
              </a:ext>
            </a:extLst>
          </p:cNvPr>
          <p:cNvGraphicFramePr>
            <a:graphicFrameLocks noGrp="1"/>
          </p:cNvGraphicFramePr>
          <p:nvPr>
            <p:extLst>
              <p:ext uri="{D42A27DB-BD31-4B8C-83A1-F6EECF244321}">
                <p14:modId xmlns:p14="http://schemas.microsoft.com/office/powerpoint/2010/main" val="381002451"/>
              </p:ext>
            </p:extLst>
          </p:nvPr>
        </p:nvGraphicFramePr>
        <p:xfrm>
          <a:off x="3371851" y="1425481"/>
          <a:ext cx="8128000" cy="4267200"/>
        </p:xfrm>
        <a:graphic>
          <a:graphicData uri="http://schemas.openxmlformats.org/drawingml/2006/table">
            <a:tbl>
              <a:tblPr firstRow="1" bandRow="1">
                <a:tableStyleId>{5940675A-B579-460E-94D1-54222C63F5DA}</a:tableStyleId>
              </a:tblPr>
              <a:tblGrid>
                <a:gridCol w="1568450">
                  <a:extLst>
                    <a:ext uri="{9D8B030D-6E8A-4147-A177-3AD203B41FA5}">
                      <a16:colId xmlns:a16="http://schemas.microsoft.com/office/drawing/2014/main" val="235522373"/>
                    </a:ext>
                  </a:extLst>
                </a:gridCol>
                <a:gridCol w="6559550">
                  <a:extLst>
                    <a:ext uri="{9D8B030D-6E8A-4147-A177-3AD203B41FA5}">
                      <a16:colId xmlns:a16="http://schemas.microsoft.com/office/drawing/2014/main" val="756464268"/>
                    </a:ext>
                  </a:extLst>
                </a:gridCol>
              </a:tblGrid>
              <a:tr h="370840">
                <a:tc>
                  <a:txBody>
                    <a:bodyPr/>
                    <a:lstStyle/>
                    <a:p>
                      <a:r>
                        <a:rPr lang="en-GB"/>
                        <a:t>w/c</a:t>
                      </a:r>
                    </a:p>
                  </a:txBody>
                  <a:tcPr/>
                </a:tc>
                <a:tc>
                  <a:txBody>
                    <a:bodyPr/>
                    <a:lstStyle/>
                    <a:p>
                      <a:r>
                        <a:rPr lang="en-GB"/>
                        <a:t>Focus</a:t>
                      </a:r>
                    </a:p>
                  </a:txBody>
                  <a:tcPr/>
                </a:tc>
                <a:extLst>
                  <a:ext uri="{0D108BD9-81ED-4DB2-BD59-A6C34878D82A}">
                    <a16:rowId xmlns:a16="http://schemas.microsoft.com/office/drawing/2014/main" val="2138121262"/>
                  </a:ext>
                </a:extLst>
              </a:tr>
              <a:tr h="370840">
                <a:tc>
                  <a:txBody>
                    <a:bodyPr/>
                    <a:lstStyle/>
                    <a:p>
                      <a:r>
                        <a:rPr lang="en-GB"/>
                        <a:t>22nd Sept  </a:t>
                      </a:r>
                    </a:p>
                  </a:txBody>
                  <a:tcPr/>
                </a:tc>
                <a:tc>
                  <a:txBody>
                    <a:bodyPr/>
                    <a:lstStyle/>
                    <a:p>
                      <a:r>
                        <a:rPr lang="en-GB"/>
                        <a:t>Initial assessment</a:t>
                      </a:r>
                    </a:p>
                  </a:txBody>
                  <a:tcPr/>
                </a:tc>
                <a:extLst>
                  <a:ext uri="{0D108BD9-81ED-4DB2-BD59-A6C34878D82A}">
                    <a16:rowId xmlns:a16="http://schemas.microsoft.com/office/drawing/2014/main" val="2662670365"/>
                  </a:ext>
                </a:extLst>
              </a:tr>
              <a:tr h="370840">
                <a:tc>
                  <a:txBody>
                    <a:bodyPr/>
                    <a:lstStyle/>
                    <a:p>
                      <a:r>
                        <a:rPr lang="en-GB"/>
                        <a:t>3</a:t>
                      </a:r>
                      <a:r>
                        <a:rPr lang="en-GB" baseline="30000"/>
                        <a:t>rd</a:t>
                      </a:r>
                      <a:r>
                        <a:rPr lang="en-GB"/>
                        <a:t> Nov</a:t>
                      </a:r>
                    </a:p>
                  </a:txBody>
                  <a:tcPr/>
                </a:tc>
                <a:tc>
                  <a:txBody>
                    <a:bodyPr/>
                    <a:lstStyle/>
                    <a:p>
                      <a:r>
                        <a:rPr lang="en-GB"/>
                        <a:t>GCSE Resit</a:t>
                      </a:r>
                    </a:p>
                  </a:txBody>
                  <a:tcPr/>
                </a:tc>
                <a:extLst>
                  <a:ext uri="{0D108BD9-81ED-4DB2-BD59-A6C34878D82A}">
                    <a16:rowId xmlns:a16="http://schemas.microsoft.com/office/drawing/2014/main" val="1942991599"/>
                  </a:ext>
                </a:extLst>
              </a:tr>
              <a:tr h="370840">
                <a:tc>
                  <a:txBody>
                    <a:bodyPr/>
                    <a:lstStyle/>
                    <a:p>
                      <a:r>
                        <a:rPr lang="en-GB"/>
                        <a:t>10th Nov </a:t>
                      </a:r>
                    </a:p>
                  </a:txBody>
                  <a:tcPr/>
                </a:tc>
                <a:tc>
                  <a:txBody>
                    <a:bodyPr/>
                    <a:lstStyle/>
                    <a:p>
                      <a:r>
                        <a:rPr lang="en-GB"/>
                        <a:t>Modular Assessment 1</a:t>
                      </a:r>
                    </a:p>
                  </a:txBody>
                  <a:tcPr/>
                </a:tc>
                <a:extLst>
                  <a:ext uri="{0D108BD9-81ED-4DB2-BD59-A6C34878D82A}">
                    <a16:rowId xmlns:a16="http://schemas.microsoft.com/office/drawing/2014/main" val="967651455"/>
                  </a:ext>
                </a:extLst>
              </a:tr>
              <a:tr h="370840">
                <a:tc>
                  <a:txBody>
                    <a:bodyPr/>
                    <a:lstStyle/>
                    <a:p>
                      <a:r>
                        <a:rPr lang="en-GB"/>
                        <a:t>1st Dec </a:t>
                      </a:r>
                    </a:p>
                  </a:txBody>
                  <a:tcPr/>
                </a:tc>
                <a:tc>
                  <a:txBody>
                    <a:bodyPr/>
                    <a:lstStyle/>
                    <a:p>
                      <a:r>
                        <a:rPr lang="en-GB"/>
                        <a:t>Vocational Mock Examinations</a:t>
                      </a:r>
                    </a:p>
                  </a:txBody>
                  <a:tcPr/>
                </a:tc>
                <a:extLst>
                  <a:ext uri="{0D108BD9-81ED-4DB2-BD59-A6C34878D82A}">
                    <a16:rowId xmlns:a16="http://schemas.microsoft.com/office/drawing/2014/main" val="212050629"/>
                  </a:ext>
                </a:extLst>
              </a:tr>
              <a:tr h="370840">
                <a:tc>
                  <a:txBody>
                    <a:bodyPr/>
                    <a:lstStyle/>
                    <a:p>
                      <a:r>
                        <a:rPr lang="en-GB"/>
                        <a:t>8</a:t>
                      </a:r>
                      <a:r>
                        <a:rPr lang="en-GB" baseline="30000"/>
                        <a:t>th</a:t>
                      </a:r>
                      <a:r>
                        <a:rPr lang="en-GB"/>
                        <a:t> Dec</a:t>
                      </a:r>
                    </a:p>
                  </a:txBody>
                  <a:tcPr/>
                </a:tc>
                <a:tc>
                  <a:txBody>
                    <a:bodyPr/>
                    <a:lstStyle/>
                    <a:p>
                      <a:r>
                        <a:rPr lang="en-GB"/>
                        <a:t>Assessment 1 Feedback + reports prepared</a:t>
                      </a:r>
                    </a:p>
                  </a:txBody>
                  <a:tcPr/>
                </a:tc>
                <a:extLst>
                  <a:ext uri="{0D108BD9-81ED-4DB2-BD59-A6C34878D82A}">
                    <a16:rowId xmlns:a16="http://schemas.microsoft.com/office/drawing/2014/main" val="2650493797"/>
                  </a:ext>
                </a:extLst>
              </a:tr>
              <a:tr h="370840">
                <a:tc>
                  <a:txBody>
                    <a:bodyPr/>
                    <a:lstStyle/>
                    <a:p>
                      <a:r>
                        <a:rPr lang="en-GB"/>
                        <a:t>5th Jan </a:t>
                      </a:r>
                    </a:p>
                  </a:txBody>
                  <a:tcPr/>
                </a:tc>
                <a:tc>
                  <a:txBody>
                    <a:bodyPr/>
                    <a:lstStyle/>
                    <a:p>
                      <a:r>
                        <a:rPr lang="en-GB"/>
                        <a:t>Vocational External Examinations</a:t>
                      </a:r>
                    </a:p>
                  </a:txBody>
                  <a:tcPr/>
                </a:tc>
                <a:extLst>
                  <a:ext uri="{0D108BD9-81ED-4DB2-BD59-A6C34878D82A}">
                    <a16:rowId xmlns:a16="http://schemas.microsoft.com/office/drawing/2014/main" val="480268839"/>
                  </a:ext>
                </a:extLst>
              </a:tr>
              <a:tr h="370840">
                <a:tc>
                  <a:txBody>
                    <a:bodyPr/>
                    <a:lstStyle/>
                    <a:p>
                      <a:r>
                        <a:rPr lang="en-GB"/>
                        <a:t> 9</a:t>
                      </a:r>
                      <a:r>
                        <a:rPr lang="en-GB" baseline="30000"/>
                        <a:t>th</a:t>
                      </a:r>
                      <a:r>
                        <a:rPr lang="en-GB"/>
                        <a:t> Feb</a:t>
                      </a:r>
                    </a:p>
                  </a:txBody>
                  <a:tcPr/>
                </a:tc>
                <a:tc>
                  <a:txBody>
                    <a:bodyPr/>
                    <a:lstStyle/>
                    <a:p>
                      <a:r>
                        <a:rPr lang="en-GB"/>
                        <a:t>Modular Assessment 2</a:t>
                      </a:r>
                    </a:p>
                  </a:txBody>
                  <a:tcPr/>
                </a:tc>
                <a:extLst>
                  <a:ext uri="{0D108BD9-81ED-4DB2-BD59-A6C34878D82A}">
                    <a16:rowId xmlns:a16="http://schemas.microsoft.com/office/drawing/2014/main" val="1311788686"/>
                  </a:ext>
                </a:extLst>
              </a:tr>
              <a:tr h="370840">
                <a:tc>
                  <a:txBody>
                    <a:bodyPr/>
                    <a:lstStyle/>
                    <a:p>
                      <a:r>
                        <a:rPr lang="en-GB"/>
                        <a:t>11</a:t>
                      </a:r>
                      <a:r>
                        <a:rPr lang="en-GB" baseline="30000"/>
                        <a:t>th</a:t>
                      </a:r>
                      <a:r>
                        <a:rPr lang="en-GB"/>
                        <a:t> May – 26</a:t>
                      </a:r>
                      <a:r>
                        <a:rPr lang="en-GB" baseline="30000"/>
                        <a:t>th</a:t>
                      </a:r>
                      <a:r>
                        <a:rPr lang="en-GB"/>
                        <a:t> June </a:t>
                      </a:r>
                      <a:endParaRPr lang="en-GB" baseline="30000"/>
                    </a:p>
                  </a:txBody>
                  <a:tcPr/>
                </a:tc>
                <a:tc>
                  <a:txBody>
                    <a:bodyPr/>
                    <a:lstStyle/>
                    <a:p>
                      <a:r>
                        <a:rPr lang="en-GB"/>
                        <a:t>Provisional Dates for External Examinations</a:t>
                      </a:r>
                    </a:p>
                  </a:txBody>
                  <a:tcPr/>
                </a:tc>
                <a:extLst>
                  <a:ext uri="{0D108BD9-81ED-4DB2-BD59-A6C34878D82A}">
                    <a16:rowId xmlns:a16="http://schemas.microsoft.com/office/drawing/2014/main" val="1505718339"/>
                  </a:ext>
                </a:extLst>
              </a:tr>
              <a:tr h="370840">
                <a:tc>
                  <a:txBody>
                    <a:bodyPr/>
                    <a:lstStyle/>
                    <a:p>
                      <a:endParaRPr lang="en-GB" sz="2800" baseline="30000"/>
                    </a:p>
                    <a:p>
                      <a:r>
                        <a:rPr lang="en-GB" sz="2800" baseline="30000"/>
                        <a:t>22nd June</a:t>
                      </a:r>
                    </a:p>
                  </a:txBody>
                  <a:tcPr/>
                </a:tc>
                <a:tc>
                  <a:txBody>
                    <a:bodyPr/>
                    <a:lstStyle/>
                    <a:p>
                      <a:r>
                        <a:rPr lang="en-GB"/>
                        <a:t>Mock exams</a:t>
                      </a:r>
                    </a:p>
                  </a:txBody>
                  <a:tcPr/>
                </a:tc>
                <a:extLst>
                  <a:ext uri="{0D108BD9-81ED-4DB2-BD59-A6C34878D82A}">
                    <a16:rowId xmlns:a16="http://schemas.microsoft.com/office/drawing/2014/main" val="4110869333"/>
                  </a:ext>
                </a:extLst>
              </a:tr>
            </a:tbl>
          </a:graphicData>
        </a:graphic>
      </p:graphicFrame>
    </p:spTree>
    <p:extLst>
      <p:ext uri="{BB962C8B-B14F-4D97-AF65-F5344CB8AC3E}">
        <p14:creationId xmlns:p14="http://schemas.microsoft.com/office/powerpoint/2010/main" val="66682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30" y="499533"/>
            <a:ext cx="11096170" cy="1053496"/>
          </a:xfrm>
        </p:spPr>
        <p:txBody>
          <a:bodyPr/>
          <a:lstStyle/>
          <a:p>
            <a:r>
              <a:rPr lang="en-GB"/>
              <a:t>Supportive Measures in Sixth Form</a:t>
            </a:r>
          </a:p>
        </p:txBody>
      </p:sp>
      <p:sp>
        <p:nvSpPr>
          <p:cNvPr id="3" name="Content Placeholder 2"/>
          <p:cNvSpPr>
            <a:spLocks noGrp="1"/>
          </p:cNvSpPr>
          <p:nvPr>
            <p:ph idx="1"/>
          </p:nvPr>
        </p:nvSpPr>
        <p:spPr>
          <a:xfrm>
            <a:off x="464458" y="2011680"/>
            <a:ext cx="10965924" cy="4548777"/>
          </a:xfrm>
        </p:spPr>
        <p:txBody>
          <a:bodyPr>
            <a:normAutofit fontScale="85000" lnSpcReduction="20000"/>
          </a:bodyPr>
          <a:lstStyle/>
          <a:p>
            <a:pPr>
              <a:buFont typeface="Wingdings" panose="05000000000000000000" pitchFamily="2" charset="2"/>
              <a:buChar char="v"/>
            </a:pPr>
            <a:r>
              <a:rPr lang="en-GB"/>
              <a:t>MONITORING by departments &gt; scrutinised by Sixth Form staff</a:t>
            </a:r>
          </a:p>
          <a:p>
            <a:pPr marL="0" indent="0">
              <a:buNone/>
            </a:pPr>
            <a:endParaRPr lang="en-GB"/>
          </a:p>
          <a:p>
            <a:pPr>
              <a:buFont typeface="Wingdings" panose="05000000000000000000" pitchFamily="2" charset="2"/>
              <a:buChar char="v"/>
            </a:pPr>
            <a:r>
              <a:rPr lang="en-GB"/>
              <a:t>VESPA Service Plan : Meet with KS5 Mentor to plan a resolution to work or skills issue identified</a:t>
            </a:r>
          </a:p>
          <a:p>
            <a:pPr marL="0" indent="0">
              <a:buNone/>
            </a:pPr>
            <a:endParaRPr lang="en-GB"/>
          </a:p>
          <a:p>
            <a:pPr>
              <a:buFont typeface="Wingdings" panose="05000000000000000000" pitchFamily="2" charset="2"/>
              <a:buChar char="v"/>
            </a:pPr>
            <a:r>
              <a:rPr lang="en-GB"/>
              <a:t>Purple Report: Report to Head of Year for more specific issues ranging from formal monitoring of progress in 1 or more subjects to attendance, punctuality and behavioural incidents. </a:t>
            </a:r>
          </a:p>
          <a:p>
            <a:pPr>
              <a:buFont typeface="Wingdings" panose="05000000000000000000" pitchFamily="2" charset="2"/>
              <a:buChar char="v"/>
            </a:pPr>
            <a:endParaRPr lang="en-GB"/>
          </a:p>
          <a:p>
            <a:pPr>
              <a:buFont typeface="Wingdings" panose="05000000000000000000" pitchFamily="2" charset="2"/>
              <a:buChar char="v"/>
            </a:pPr>
            <a:r>
              <a:rPr lang="en-GB"/>
              <a:t>Pink Report: Reporting to Director of Post 16 when purple report has not resolved issues or for more serious incidents.</a:t>
            </a:r>
          </a:p>
          <a:p>
            <a:endParaRPr lang="en-GB"/>
          </a:p>
        </p:txBody>
      </p:sp>
      <p:sp>
        <p:nvSpPr>
          <p:cNvPr id="4" name="TextBox 3">
            <a:extLst>
              <a:ext uri="{FF2B5EF4-FFF2-40B4-BE49-F238E27FC236}">
                <a16:creationId xmlns:a16="http://schemas.microsoft.com/office/drawing/2014/main" id="{0F98329B-2839-CC0D-F292-A0260F55E876}"/>
              </a:ext>
            </a:extLst>
          </p:cNvPr>
          <p:cNvSpPr txBox="1"/>
          <p:nvPr/>
        </p:nvSpPr>
        <p:spPr>
          <a:xfrm>
            <a:off x="270932" y="6578600"/>
            <a:ext cx="745067" cy="369332"/>
          </a:xfrm>
          <a:prstGeom prst="rect">
            <a:avLst/>
          </a:prstGeom>
          <a:noFill/>
        </p:spPr>
        <p:txBody>
          <a:bodyPr wrap="square" rtlCol="0">
            <a:spAutoFit/>
          </a:bodyPr>
          <a:lstStyle/>
          <a:p>
            <a:r>
              <a:rPr lang="en-GB"/>
              <a:t>ABS</a:t>
            </a:r>
          </a:p>
        </p:txBody>
      </p:sp>
    </p:spTree>
    <p:extLst>
      <p:ext uri="{BB962C8B-B14F-4D97-AF65-F5344CB8AC3E}">
        <p14:creationId xmlns:p14="http://schemas.microsoft.com/office/powerpoint/2010/main" val="952895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application&#10;&#10;Description automatically generated">
            <a:extLst>
              <a:ext uri="{FF2B5EF4-FFF2-40B4-BE49-F238E27FC236}">
                <a16:creationId xmlns:a16="http://schemas.microsoft.com/office/drawing/2014/main" id="{DE68A490-15AB-4837-A44F-E926797F50DA}"/>
              </a:ext>
            </a:extLst>
          </p:cNvPr>
          <p:cNvPicPr>
            <a:picLocks noChangeAspect="1"/>
          </p:cNvPicPr>
          <p:nvPr/>
        </p:nvPicPr>
        <p:blipFill rotWithShape="1">
          <a:blip r:embed="rId2"/>
          <a:srcRect l="4000" r="639" b="-2"/>
          <a:stretch/>
        </p:blipFill>
        <p:spPr>
          <a:xfrm>
            <a:off x="5162052" y="3272588"/>
            <a:ext cx="6105382" cy="3585411"/>
          </a:xfrm>
          <a:prstGeom prst="rect">
            <a:avLst/>
          </a:prstGeom>
        </p:spPr>
      </p:pic>
      <p:pic>
        <p:nvPicPr>
          <p:cNvPr id="3" name="Picture 2" descr="A computer with a drawing of a person&#10;&#10;Description automatically generated">
            <a:extLst>
              <a:ext uri="{FF2B5EF4-FFF2-40B4-BE49-F238E27FC236}">
                <a16:creationId xmlns:a16="http://schemas.microsoft.com/office/drawing/2014/main" id="{2F0519B9-BD27-AA85-28E2-AEC45742707D}"/>
              </a:ext>
            </a:extLst>
          </p:cNvPr>
          <p:cNvPicPr>
            <a:picLocks noChangeAspect="1"/>
          </p:cNvPicPr>
          <p:nvPr/>
        </p:nvPicPr>
        <p:blipFill>
          <a:blip r:embed="rId3"/>
          <a:srcRect t="9507" r="1" b="16690"/>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Tree>
    <p:extLst>
      <p:ext uri="{BB962C8B-B14F-4D97-AF65-F5344CB8AC3E}">
        <p14:creationId xmlns:p14="http://schemas.microsoft.com/office/powerpoint/2010/main" val="135314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57B677-5972-3041-2A83-0728953E57D6}"/>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800"/>
              <a:t>Year 12 Parents Evening – 17</a:t>
            </a:r>
            <a:r>
              <a:rPr lang="en-US" sz="2800" baseline="30000"/>
              <a:t>th</a:t>
            </a:r>
            <a:r>
              <a:rPr lang="en-US" sz="2800"/>
              <a:t> March 2026</a:t>
            </a:r>
          </a:p>
          <a:p>
            <a:pPr indent="-228600">
              <a:lnSpc>
                <a:spcPct val="90000"/>
              </a:lnSpc>
              <a:spcAft>
                <a:spcPts val="600"/>
              </a:spcAft>
              <a:buFont typeface="Arial" panose="020B0604020202020204" pitchFamily="34" charset="0"/>
              <a:buChar char="•"/>
            </a:pPr>
            <a:endParaRPr lang="en-US" sz="2800"/>
          </a:p>
          <a:p>
            <a:pPr indent="-228600">
              <a:lnSpc>
                <a:spcPct val="90000"/>
              </a:lnSpc>
              <a:spcAft>
                <a:spcPts val="600"/>
              </a:spcAft>
              <a:buFont typeface="Arial" panose="020B0604020202020204" pitchFamily="34" charset="0"/>
              <a:buChar char="•"/>
            </a:pPr>
            <a:endParaRPr lang="en-US" sz="2800"/>
          </a:p>
        </p:txBody>
      </p:sp>
      <p:pic>
        <p:nvPicPr>
          <p:cNvPr id="3" name="Picture 2">
            <a:extLst>
              <a:ext uri="{FF2B5EF4-FFF2-40B4-BE49-F238E27FC236}">
                <a16:creationId xmlns:a16="http://schemas.microsoft.com/office/drawing/2014/main" id="{F55F6A07-5749-5BD0-9C59-825FC6C9B601}"/>
              </a:ext>
            </a:extLst>
          </p:cNvPr>
          <p:cNvPicPr>
            <a:picLocks noChangeAspect="1"/>
          </p:cNvPicPr>
          <p:nvPr/>
        </p:nvPicPr>
        <p:blipFill>
          <a:blip r:embed="rId2"/>
          <a:srcRect l="11844" r="2621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132C4EAA-48A9-02D2-B065-A5049D3FB2BF}"/>
              </a:ext>
            </a:extLst>
          </p:cNvPr>
          <p:cNvSpPr txBox="1"/>
          <p:nvPr/>
        </p:nvSpPr>
        <p:spPr>
          <a:xfrm>
            <a:off x="0" y="6319364"/>
            <a:ext cx="745067" cy="369332"/>
          </a:xfrm>
          <a:prstGeom prst="rect">
            <a:avLst/>
          </a:prstGeom>
          <a:noFill/>
        </p:spPr>
        <p:txBody>
          <a:bodyPr wrap="square" rtlCol="0">
            <a:spAutoFit/>
          </a:bodyPr>
          <a:lstStyle/>
          <a:p>
            <a:r>
              <a:rPr lang="en-GB"/>
              <a:t>DGN</a:t>
            </a:r>
          </a:p>
        </p:txBody>
      </p:sp>
    </p:spTree>
    <p:extLst>
      <p:ext uri="{BB962C8B-B14F-4D97-AF65-F5344CB8AC3E}">
        <p14:creationId xmlns:p14="http://schemas.microsoft.com/office/powerpoint/2010/main" val="99504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25E5-F7C6-4C72-B8B6-332F1941348F}"/>
              </a:ext>
            </a:extLst>
          </p:cNvPr>
          <p:cNvSpPr>
            <a:spLocks noGrp="1"/>
          </p:cNvSpPr>
          <p:nvPr>
            <p:ph type="title"/>
          </p:nvPr>
        </p:nvSpPr>
        <p:spPr/>
        <p:txBody>
          <a:bodyPr/>
          <a:lstStyle/>
          <a:p>
            <a:r>
              <a:rPr lang="en-GB"/>
              <a:t>BURSARY</a:t>
            </a:r>
          </a:p>
        </p:txBody>
      </p:sp>
      <p:sp>
        <p:nvSpPr>
          <p:cNvPr id="3" name="Content Placeholder 2">
            <a:extLst>
              <a:ext uri="{FF2B5EF4-FFF2-40B4-BE49-F238E27FC236}">
                <a16:creationId xmlns:a16="http://schemas.microsoft.com/office/drawing/2014/main" id="{280008EE-3D87-4520-8AAF-DBF3050D573D}"/>
              </a:ext>
            </a:extLst>
          </p:cNvPr>
          <p:cNvSpPr>
            <a:spLocks noGrp="1"/>
          </p:cNvSpPr>
          <p:nvPr>
            <p:ph idx="1"/>
          </p:nvPr>
        </p:nvSpPr>
        <p:spPr>
          <a:xfrm>
            <a:off x="838200" y="1434904"/>
            <a:ext cx="10515600" cy="5423095"/>
          </a:xfrm>
        </p:spPr>
        <p:txBody>
          <a:bodyPr>
            <a:normAutofit fontScale="62500" lnSpcReduction="20000"/>
          </a:bodyPr>
          <a:lstStyle/>
          <a:p>
            <a:pPr marL="227965" indent="0">
              <a:buNone/>
            </a:pPr>
            <a:r>
              <a:rPr lang="en-GB" sz="2800">
                <a:effectLst/>
                <a:latin typeface="Montserrat" panose="00000500000000000000" pitchFamily="2" charset="0"/>
                <a:ea typeface="Montserrat" panose="00000500000000000000" pitchFamily="2" charset="0"/>
                <a:cs typeface="Montserrat" panose="00000500000000000000" pitchFamily="2" charset="0"/>
              </a:rPr>
              <a:t>Application for support can be made for students from the following defined groups :</a:t>
            </a:r>
          </a:p>
          <a:p>
            <a:pPr marL="227965" indent="0">
              <a:buNone/>
            </a:pPr>
            <a:endParaRPr lang="en-GB" sz="2800">
              <a:effectLst/>
              <a:latin typeface="Montserrat" panose="00000500000000000000" pitchFamily="2" charset="0"/>
              <a:ea typeface="Montserrat" panose="00000500000000000000" pitchFamily="2" charset="0"/>
              <a:cs typeface="Montserrat" panose="00000500000000000000" pitchFamily="2" charset="0"/>
            </a:endParaRPr>
          </a:p>
          <a:p>
            <a:pPr marL="227965" indent="0">
              <a:buNone/>
            </a:pPr>
            <a:r>
              <a:rPr lang="en-GB" sz="2800" b="1">
                <a:effectLst/>
                <a:latin typeface="Montserrat" panose="00000500000000000000" pitchFamily="2" charset="0"/>
                <a:ea typeface="Montserrat" panose="00000500000000000000" pitchFamily="2" charset="0"/>
                <a:cs typeface="Montserrat" panose="00000500000000000000" pitchFamily="2" charset="0"/>
              </a:rPr>
              <a:t>1.  </a:t>
            </a:r>
            <a:r>
              <a:rPr lang="en-GB" sz="2800">
                <a:effectLst/>
                <a:latin typeface="Montserrat" panose="00000500000000000000" pitchFamily="2" charset="0"/>
                <a:ea typeface="Montserrat" panose="00000500000000000000" pitchFamily="2" charset="0"/>
                <a:cs typeface="Montserrat" panose="00000500000000000000" pitchFamily="2" charset="0"/>
              </a:rPr>
              <a:t>To </a:t>
            </a:r>
            <a:r>
              <a:rPr lang="en-GB" sz="2800" b="1">
                <a:effectLst/>
                <a:latin typeface="Montserrat" panose="00000500000000000000" pitchFamily="2" charset="0"/>
                <a:ea typeface="Montserrat" panose="00000500000000000000" pitchFamily="2" charset="0"/>
                <a:cs typeface="Montserrat" panose="00000500000000000000" pitchFamily="2" charset="0"/>
              </a:rPr>
              <a:t>Vulnerable Young People</a:t>
            </a:r>
            <a:r>
              <a:rPr lang="en-GB" sz="2800">
                <a:effectLst/>
                <a:latin typeface="Montserrat" panose="00000500000000000000" pitchFamily="2" charset="0"/>
                <a:ea typeface="Montserrat" panose="00000500000000000000" pitchFamily="2" charset="0"/>
                <a:cs typeface="Montserrat" panose="00000500000000000000" pitchFamily="2" charset="0"/>
              </a:rPr>
              <a:t>, a fixed annual sum of up to £1200 per academic year can be paid.  This is subject to students being able to prove that they meet the criteria for one of the following –</a:t>
            </a:r>
            <a:endParaRPr lang="en-GB" sz="2000">
              <a:effectLst/>
              <a:latin typeface="Times New Roman" panose="02020603050405020304" pitchFamily="18" charset="0"/>
              <a:ea typeface="Times New Roman" panose="02020603050405020304" pitchFamily="18" charset="0"/>
            </a:endParaRPr>
          </a:p>
          <a:p>
            <a:pPr indent="-1270"/>
            <a:endParaRPr lang="en-GB" sz="2000">
              <a:effectLst/>
              <a:latin typeface="Times New Roman" panose="02020603050405020304" pitchFamily="18" charset="0"/>
              <a:ea typeface="Times New Roman" panose="02020603050405020304" pitchFamily="18" charset="0"/>
            </a:endParaRPr>
          </a:p>
          <a:p>
            <a:pPr marL="800100" lvl="1" indent="-342900" fontAlgn="base">
              <a:buFont typeface="Arial" panose="020B0604020202020204" pitchFamily="34" charset="0"/>
              <a:buChar char="●"/>
            </a:pPr>
            <a:r>
              <a:rPr lang="en-GB">
                <a:effectLst/>
                <a:latin typeface="Montserrat" panose="00000500000000000000" pitchFamily="2" charset="0"/>
                <a:ea typeface="Montserrat" panose="00000500000000000000" pitchFamily="2" charset="0"/>
                <a:cs typeface="Montserrat" panose="00000500000000000000" pitchFamily="2" charset="0"/>
              </a:rPr>
              <a:t>Students are a looked after person (in care)</a:t>
            </a:r>
            <a:endParaRPr lang="en-GB" sz="1600">
              <a:effectLst/>
              <a:latin typeface="Noto Sans Symbols"/>
              <a:ea typeface="Noto Sans Symbols"/>
              <a:cs typeface="Noto Sans Symbols"/>
            </a:endParaRPr>
          </a:p>
          <a:p>
            <a:pPr marL="800100" lvl="1" indent="-342900" fontAlgn="base">
              <a:buFont typeface="Arial" panose="020B0604020202020204" pitchFamily="34" charset="0"/>
              <a:buChar char="●"/>
            </a:pPr>
            <a:r>
              <a:rPr lang="en-GB">
                <a:effectLst/>
                <a:latin typeface="Montserrat" panose="00000500000000000000" pitchFamily="2" charset="0"/>
                <a:ea typeface="Montserrat" panose="00000500000000000000" pitchFamily="2" charset="0"/>
                <a:cs typeface="Montserrat" panose="00000500000000000000" pitchFamily="2" charset="0"/>
              </a:rPr>
              <a:t>Students are a Care Leaver</a:t>
            </a:r>
            <a:endParaRPr lang="en-GB" sz="1600">
              <a:effectLst/>
              <a:latin typeface="Noto Sans Symbols"/>
              <a:ea typeface="Noto Sans Symbols"/>
              <a:cs typeface="Noto Sans Symbols"/>
            </a:endParaRPr>
          </a:p>
          <a:p>
            <a:pPr marL="800100" lvl="1" indent="-342900" fontAlgn="base">
              <a:buFont typeface="Arial" panose="020B0604020202020204" pitchFamily="34" charset="0"/>
              <a:buChar char="●"/>
            </a:pPr>
            <a:r>
              <a:rPr lang="en-GB">
                <a:effectLst/>
                <a:latin typeface="Montserrat" panose="00000500000000000000" pitchFamily="2" charset="0"/>
                <a:ea typeface="Montserrat" panose="00000500000000000000" pitchFamily="2" charset="0"/>
                <a:cs typeface="Montserrat" panose="00000500000000000000" pitchFamily="2" charset="0"/>
              </a:rPr>
              <a:t>Students are in receipt of Income Support</a:t>
            </a:r>
            <a:endParaRPr lang="en-GB" sz="1600">
              <a:effectLst/>
              <a:latin typeface="Noto Sans Symbols"/>
              <a:ea typeface="Noto Sans Symbols"/>
              <a:cs typeface="Noto Sans Symbols"/>
            </a:endParaRPr>
          </a:p>
          <a:p>
            <a:pPr marL="800100" lvl="1" indent="-342900" fontAlgn="base">
              <a:buFont typeface="Arial" panose="020B0604020202020204" pitchFamily="34" charset="0"/>
              <a:buChar char="●"/>
            </a:pPr>
            <a:r>
              <a:rPr lang="en-GB">
                <a:effectLst/>
                <a:latin typeface="Montserrat" panose="00000500000000000000" pitchFamily="2" charset="0"/>
                <a:ea typeface="Montserrat" panose="00000500000000000000" pitchFamily="2" charset="0"/>
                <a:cs typeface="Montserrat" panose="00000500000000000000" pitchFamily="2" charset="0"/>
              </a:rPr>
              <a:t>Students are disabled and in receipt of Employment Support Allowance </a:t>
            </a:r>
            <a:r>
              <a:rPr lang="en-GB" b="1">
                <a:effectLst/>
                <a:latin typeface="Montserrat" panose="00000500000000000000" pitchFamily="2" charset="0"/>
                <a:ea typeface="Montserrat" panose="00000500000000000000" pitchFamily="2" charset="0"/>
                <a:cs typeface="Montserrat" panose="00000500000000000000" pitchFamily="2" charset="0"/>
              </a:rPr>
              <a:t>and</a:t>
            </a:r>
            <a:r>
              <a:rPr lang="en-GB">
                <a:effectLst/>
                <a:latin typeface="Montserrat" panose="00000500000000000000" pitchFamily="2" charset="0"/>
                <a:ea typeface="Montserrat" panose="00000500000000000000" pitchFamily="2" charset="0"/>
                <a:cs typeface="Montserrat" panose="00000500000000000000" pitchFamily="2" charset="0"/>
              </a:rPr>
              <a:t> Disability Living Allowance</a:t>
            </a:r>
            <a:endParaRPr lang="en-GB" sz="1600">
              <a:effectLst/>
              <a:latin typeface="Noto Sans Symbols"/>
              <a:ea typeface="Noto Sans Symbols"/>
              <a:cs typeface="Noto Sans Symbols"/>
            </a:endParaRPr>
          </a:p>
          <a:p>
            <a:pPr indent="-1270"/>
            <a:endParaRPr lang="en-GB" sz="2000">
              <a:effectLst/>
              <a:latin typeface="Times New Roman" panose="02020603050405020304" pitchFamily="18" charset="0"/>
              <a:ea typeface="Times New Roman" panose="02020603050405020304" pitchFamily="18" charset="0"/>
            </a:endParaRPr>
          </a:p>
          <a:p>
            <a:pPr marL="227330" indent="0">
              <a:buNone/>
            </a:pPr>
            <a:r>
              <a:rPr lang="en-GB" sz="2800" b="1">
                <a:effectLst/>
                <a:latin typeface="Montserrat" panose="00000500000000000000" pitchFamily="2" charset="0"/>
                <a:ea typeface="Montserrat" panose="00000500000000000000" pitchFamily="2" charset="0"/>
                <a:cs typeface="Montserrat" panose="00000500000000000000" pitchFamily="2" charset="0"/>
              </a:rPr>
              <a:t>2.  Discretionary</a:t>
            </a:r>
            <a:r>
              <a:rPr lang="en-GB" sz="2800">
                <a:effectLst/>
                <a:latin typeface="Montserrat" panose="00000500000000000000" pitchFamily="2" charset="0"/>
                <a:ea typeface="Montserrat" panose="00000500000000000000" pitchFamily="2" charset="0"/>
                <a:cs typeface="Montserrat" panose="00000500000000000000" pitchFamily="2" charset="0"/>
              </a:rPr>
              <a:t> </a:t>
            </a:r>
            <a:r>
              <a:rPr lang="en-GB" sz="2800" b="1">
                <a:effectLst/>
                <a:latin typeface="Montserrat" panose="00000500000000000000" pitchFamily="2" charset="0"/>
                <a:ea typeface="Montserrat" panose="00000500000000000000" pitchFamily="2" charset="0"/>
                <a:cs typeface="Montserrat" panose="00000500000000000000" pitchFamily="2" charset="0"/>
              </a:rPr>
              <a:t>payments</a:t>
            </a:r>
            <a:r>
              <a:rPr lang="en-GB" sz="2800">
                <a:effectLst/>
                <a:latin typeface="Montserrat" panose="00000500000000000000" pitchFamily="2" charset="0"/>
                <a:ea typeface="Montserrat" panose="00000500000000000000" pitchFamily="2" charset="0"/>
                <a:cs typeface="Montserrat" panose="00000500000000000000" pitchFamily="2" charset="0"/>
              </a:rPr>
              <a:t> made to students who are eligible for </a:t>
            </a:r>
            <a:r>
              <a:rPr lang="en-GB" sz="2800" b="1">
                <a:effectLst/>
                <a:latin typeface="Montserrat" panose="00000500000000000000" pitchFamily="2" charset="0"/>
                <a:ea typeface="Montserrat" panose="00000500000000000000" pitchFamily="2" charset="0"/>
                <a:cs typeface="Montserrat" panose="00000500000000000000" pitchFamily="2" charset="0"/>
              </a:rPr>
              <a:t>Free School Meals</a:t>
            </a:r>
            <a:r>
              <a:rPr lang="en-GB" sz="2800">
                <a:effectLst/>
                <a:latin typeface="Montserrat" panose="00000500000000000000" pitchFamily="2" charset="0"/>
                <a:ea typeface="Montserrat" panose="00000500000000000000" pitchFamily="2" charset="0"/>
                <a:cs typeface="Montserrat" panose="00000500000000000000" pitchFamily="2" charset="0"/>
              </a:rPr>
              <a:t> during the school year 2025-2026</a:t>
            </a:r>
            <a:endParaRPr lang="en-GB" sz="2000">
              <a:effectLst/>
              <a:latin typeface="Times New Roman" panose="02020603050405020304" pitchFamily="18" charset="0"/>
              <a:ea typeface="Times New Roman" panose="02020603050405020304" pitchFamily="18" charset="0"/>
            </a:endParaRPr>
          </a:p>
          <a:p>
            <a:pPr indent="-1270"/>
            <a:endParaRPr lang="en-GB" sz="2000">
              <a:effectLst/>
              <a:latin typeface="Times New Roman" panose="02020603050405020304" pitchFamily="18" charset="0"/>
              <a:ea typeface="Times New Roman" panose="02020603050405020304" pitchFamily="18" charset="0"/>
            </a:endParaRPr>
          </a:p>
          <a:p>
            <a:pPr marL="227330" indent="0">
              <a:buNone/>
            </a:pPr>
            <a:r>
              <a:rPr lang="en-GB" sz="2800" b="1">
                <a:effectLst/>
                <a:latin typeface="Montserrat" panose="00000500000000000000" pitchFamily="2" charset="0"/>
                <a:ea typeface="Montserrat" panose="00000500000000000000" pitchFamily="2" charset="0"/>
                <a:cs typeface="Montserrat" panose="00000500000000000000" pitchFamily="2" charset="0"/>
              </a:rPr>
              <a:t>3.  Discretionary payments</a:t>
            </a:r>
            <a:r>
              <a:rPr lang="en-GB" sz="2800">
                <a:effectLst/>
                <a:latin typeface="Montserrat" panose="00000500000000000000" pitchFamily="2" charset="0"/>
                <a:ea typeface="Montserrat" panose="00000500000000000000" pitchFamily="2" charset="0"/>
                <a:cs typeface="Montserrat" panose="00000500000000000000" pitchFamily="2" charset="0"/>
              </a:rPr>
              <a:t> to students who are</a:t>
            </a:r>
            <a:r>
              <a:rPr lang="en-GB" sz="2800" b="1">
                <a:effectLst/>
                <a:latin typeface="Montserrat" panose="00000500000000000000" pitchFamily="2" charset="0"/>
                <a:ea typeface="Montserrat" panose="00000500000000000000" pitchFamily="2" charset="0"/>
                <a:cs typeface="Montserrat" panose="00000500000000000000" pitchFamily="2" charset="0"/>
              </a:rPr>
              <a:t> not</a:t>
            </a:r>
            <a:r>
              <a:rPr lang="en-GB" sz="2800">
                <a:effectLst/>
                <a:latin typeface="Montserrat" panose="00000500000000000000" pitchFamily="2" charset="0"/>
                <a:ea typeface="Montserrat" panose="00000500000000000000" pitchFamily="2" charset="0"/>
                <a:cs typeface="Montserrat" panose="00000500000000000000" pitchFamily="2" charset="0"/>
              </a:rPr>
              <a:t> eligible for free school meals but have a total family income up to but not over £25000 per year.</a:t>
            </a:r>
            <a:endParaRPr lang="en-GB" sz="2000">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697879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02EF2-4385-4C72-8513-B56CFC7C1B6E}"/>
              </a:ext>
            </a:extLst>
          </p:cNvPr>
          <p:cNvSpPr>
            <a:spLocks noGrp="1"/>
          </p:cNvSpPr>
          <p:nvPr>
            <p:ph idx="1"/>
          </p:nvPr>
        </p:nvSpPr>
        <p:spPr>
          <a:xfrm>
            <a:off x="0" y="808383"/>
            <a:ext cx="12192000" cy="6149008"/>
          </a:xfrm>
        </p:spPr>
        <p:txBody>
          <a:bodyPr>
            <a:normAutofit/>
          </a:bodyPr>
          <a:lstStyle/>
          <a:p>
            <a:pPr marL="0" indent="0" fontAlgn="base">
              <a:lnSpc>
                <a:spcPct val="107000"/>
              </a:lnSpc>
              <a:spcAft>
                <a:spcPts val="800"/>
              </a:spcAft>
              <a:buNone/>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Sixth Form students can now request an hour of enrichment activity outside school each week, subject to meeting these conditions : </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Being up to date with work; no academic issues raised on </a:t>
            </a:r>
            <a:r>
              <a:rPr lang="en-GB" sz="2400">
                <a:latin typeface="Times New Roman" panose="02020603050405020304" pitchFamily="18" charset="0"/>
                <a:ea typeface="Times New Roman" panose="02020603050405020304" pitchFamily="18" charset="0"/>
                <a:cs typeface="Times New Roman" panose="02020603050405020304" pitchFamily="18" charset="0"/>
              </a:rPr>
              <a:t>Sixth Form</a:t>
            </a: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Monitoring.</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Parental permission should be granted for a specified period of time so that if issues with work etc arise, the arrangement will not continue</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Activity needs to have a clear focus and benefit for the student. </a:t>
            </a:r>
            <a:r>
              <a:rPr lang="en-GB" sz="240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Driving lessons are permitted.</a:t>
            </a:r>
            <a:endParaRPr lang="en-GB" sz="240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can be any period of Directed Study but we would encourage Enrichment during Period 6 as the most convenient.</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Enrichment Activities cannot occur during IAG (</a:t>
            </a:r>
            <a:r>
              <a:rPr lang="en-GB" sz="2400">
                <a:latin typeface="Times New Roman" panose="02020603050405020304" pitchFamily="18" charset="0"/>
                <a:ea typeface="Times New Roman" panose="02020603050405020304" pitchFamily="18" charset="0"/>
                <a:cs typeface="Times New Roman" panose="02020603050405020304" pitchFamily="18" charset="0"/>
              </a:rPr>
              <a:t>2.05</a:t>
            </a: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-2.50pm) on a Friday.</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tabLst>
                <a:tab pos="457200" algn="l"/>
              </a:tabLst>
            </a:pPr>
            <a:r>
              <a:rPr lang="en-GB"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 applications need to be supported by appropriate evidence, for example appointment cards, emails or direct knowledge of the activity proposed. </a:t>
            </a:r>
            <a:endParaRPr lang="en-GB"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extBox 3">
            <a:extLst>
              <a:ext uri="{FF2B5EF4-FFF2-40B4-BE49-F238E27FC236}">
                <a16:creationId xmlns:a16="http://schemas.microsoft.com/office/drawing/2014/main" id="{D9368702-A7ED-4674-A35A-1D8F5ADCDE2D}"/>
              </a:ext>
            </a:extLst>
          </p:cNvPr>
          <p:cNvSpPr txBox="1"/>
          <p:nvPr/>
        </p:nvSpPr>
        <p:spPr>
          <a:xfrm>
            <a:off x="2322443" y="162052"/>
            <a:ext cx="7547113" cy="646331"/>
          </a:xfrm>
          <a:prstGeom prst="rect">
            <a:avLst/>
          </a:prstGeom>
          <a:noFill/>
        </p:spPr>
        <p:txBody>
          <a:bodyPr wrap="square" rtlCol="0">
            <a:spAutoFit/>
          </a:bodyPr>
          <a:lstStyle/>
          <a:p>
            <a:pPr algn="ctr"/>
            <a:r>
              <a:rPr lang="en-GB" sz="3600" b="1" u="sng"/>
              <a:t>Sixth Form Enrichment Activities</a:t>
            </a:r>
          </a:p>
        </p:txBody>
      </p:sp>
      <p:sp>
        <p:nvSpPr>
          <p:cNvPr id="2" name="TextBox 1">
            <a:extLst>
              <a:ext uri="{FF2B5EF4-FFF2-40B4-BE49-F238E27FC236}">
                <a16:creationId xmlns:a16="http://schemas.microsoft.com/office/drawing/2014/main" id="{DFDF6CEF-C8BC-3AD1-0360-4C34169C2F1F}"/>
              </a:ext>
            </a:extLst>
          </p:cNvPr>
          <p:cNvSpPr txBox="1"/>
          <p:nvPr/>
        </p:nvSpPr>
        <p:spPr>
          <a:xfrm>
            <a:off x="10821452" y="6223819"/>
            <a:ext cx="1137684" cy="369332"/>
          </a:xfrm>
          <a:prstGeom prst="rect">
            <a:avLst/>
          </a:prstGeom>
          <a:noFill/>
        </p:spPr>
        <p:txBody>
          <a:bodyPr wrap="square" rtlCol="0">
            <a:spAutoFit/>
          </a:bodyPr>
          <a:lstStyle/>
          <a:p>
            <a:r>
              <a:rPr lang="en-GB"/>
              <a:t>DGN</a:t>
            </a:r>
          </a:p>
        </p:txBody>
      </p:sp>
    </p:spTree>
    <p:extLst>
      <p:ext uri="{BB962C8B-B14F-4D97-AF65-F5344CB8AC3E}">
        <p14:creationId xmlns:p14="http://schemas.microsoft.com/office/powerpoint/2010/main" val="224154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16B074-39C6-C8E4-36CB-E608DE2B45E1}"/>
              </a:ext>
            </a:extLst>
          </p:cNvPr>
          <p:cNvPicPr>
            <a:picLocks noChangeAspect="1"/>
          </p:cNvPicPr>
          <p:nvPr/>
        </p:nvPicPr>
        <p:blipFill>
          <a:blip r:embed="rId2"/>
          <a:srcRect t="3012" r="1" b="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E5218F-C0B8-4FDA-AA03-CA39254BDFAE}"/>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solidFill>
                  <a:schemeClr val="bg1"/>
                </a:solidFill>
                <a:latin typeface="+mj-lt"/>
                <a:ea typeface="+mj-ea"/>
                <a:cs typeface="+mj-cs"/>
              </a:rPr>
              <a:t>Year 12 School Walk</a:t>
            </a:r>
          </a:p>
          <a:p>
            <a:pPr>
              <a:lnSpc>
                <a:spcPct val="90000"/>
              </a:lnSpc>
              <a:spcBef>
                <a:spcPct val="0"/>
              </a:spcBef>
              <a:spcAft>
                <a:spcPts val="600"/>
              </a:spcAft>
            </a:pPr>
            <a:endParaRPr lang="en-US" sz="4800">
              <a:solidFill>
                <a:schemeClr val="bg1"/>
              </a:solidFill>
              <a:latin typeface="+mj-lt"/>
              <a:ea typeface="+mj-ea"/>
              <a:cs typeface="+mj-cs"/>
            </a:endParaRPr>
          </a:p>
          <a:p>
            <a:pPr>
              <a:lnSpc>
                <a:spcPct val="90000"/>
              </a:lnSpc>
              <a:spcBef>
                <a:spcPct val="0"/>
              </a:spcBef>
              <a:spcAft>
                <a:spcPts val="600"/>
              </a:spcAft>
            </a:pPr>
            <a:r>
              <a:rPr lang="en-US" sz="4800">
                <a:solidFill>
                  <a:schemeClr val="bg1"/>
                </a:solidFill>
                <a:latin typeface="+mj-lt"/>
                <a:ea typeface="+mj-ea"/>
                <a:cs typeface="+mj-cs"/>
              </a:rPr>
              <a:t>24</a:t>
            </a:r>
            <a:r>
              <a:rPr lang="en-US" sz="4800" baseline="30000">
                <a:solidFill>
                  <a:schemeClr val="bg1"/>
                </a:solidFill>
                <a:latin typeface="+mj-lt"/>
                <a:ea typeface="+mj-ea"/>
                <a:cs typeface="+mj-cs"/>
              </a:rPr>
              <a:t>th</a:t>
            </a:r>
            <a:r>
              <a:rPr lang="en-US" sz="4800">
                <a:solidFill>
                  <a:schemeClr val="bg1"/>
                </a:solidFill>
                <a:latin typeface="+mj-lt"/>
                <a:ea typeface="+mj-ea"/>
                <a:cs typeface="+mj-cs"/>
              </a:rPr>
              <a:t> October</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84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AF34-059F-4189-9624-E1A8A1BE76C7}"/>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WELCOME</a:t>
            </a:r>
          </a:p>
        </p:txBody>
      </p:sp>
      <p:sp>
        <p:nvSpPr>
          <p:cNvPr id="3" name="Content Placeholder 2">
            <a:extLst>
              <a:ext uri="{FF2B5EF4-FFF2-40B4-BE49-F238E27FC236}">
                <a16:creationId xmlns:a16="http://schemas.microsoft.com/office/drawing/2014/main" id="{AFC88A1A-EC24-4D68-B3E0-0B2FED5DDD4B}"/>
              </a:ext>
            </a:extLst>
          </p:cNvPr>
          <p:cNvSpPr>
            <a:spLocks noGrp="1"/>
          </p:cNvSpPr>
          <p:nvPr>
            <p:ph sz="half" idx="1"/>
          </p:nvPr>
        </p:nvSpPr>
        <p:spPr>
          <a:xfrm>
            <a:off x="201890" y="1889760"/>
            <a:ext cx="5497869" cy="3785419"/>
          </a:xfrm>
        </p:spPr>
        <p:txBody>
          <a:bodyPr vert="horz" lIns="91440" tIns="45720" rIns="91440" bIns="45720" rtlCol="0">
            <a:normAutofit/>
          </a:bodyPr>
          <a:lstStyle/>
          <a:p>
            <a:r>
              <a:rPr lang="en-US" sz="2000"/>
              <a:t>THE SIXTH FORM TEAM :</a:t>
            </a:r>
          </a:p>
          <a:p>
            <a:pPr marL="0"/>
            <a:r>
              <a:rPr lang="en-US" sz="2000"/>
              <a:t>Mr Gribbin - Assistant Headteacher</a:t>
            </a:r>
          </a:p>
          <a:p>
            <a:pPr marL="0"/>
            <a:r>
              <a:rPr lang="en-US" sz="2000" err="1"/>
              <a:t>Mrs</a:t>
            </a:r>
            <a:r>
              <a:rPr lang="en-US" sz="2000"/>
              <a:t> Ellender - Head of Yr 13</a:t>
            </a:r>
          </a:p>
          <a:p>
            <a:pPr marL="0"/>
            <a:r>
              <a:rPr lang="en-US" sz="2000"/>
              <a:t>Dr. Shaw – Head of Yr 12</a:t>
            </a:r>
          </a:p>
          <a:p>
            <a:pPr marL="0"/>
            <a:r>
              <a:rPr lang="en-US" sz="2000"/>
              <a:t>Miss </a:t>
            </a:r>
            <a:r>
              <a:rPr lang="en-US" sz="2000" err="1"/>
              <a:t>Deverdics</a:t>
            </a:r>
            <a:r>
              <a:rPr lang="en-US" sz="2000"/>
              <a:t> – Assistant Head of Yr 13</a:t>
            </a:r>
          </a:p>
          <a:p>
            <a:pPr marL="0"/>
            <a:r>
              <a:rPr lang="en-US" sz="2000" err="1"/>
              <a:t>Mrs</a:t>
            </a:r>
            <a:r>
              <a:rPr lang="en-US" sz="2000"/>
              <a:t> Clark – Assistant Head of Yr 12</a:t>
            </a:r>
          </a:p>
        </p:txBody>
      </p:sp>
      <p:pic>
        <p:nvPicPr>
          <p:cNvPr id="6" name="Picture 5">
            <a:extLst>
              <a:ext uri="{FF2B5EF4-FFF2-40B4-BE49-F238E27FC236}">
                <a16:creationId xmlns:a16="http://schemas.microsoft.com/office/drawing/2014/main" id="{EF0CA07C-7B70-42BC-8F57-B4E4B4B5E637}"/>
              </a:ext>
            </a:extLst>
          </p:cNvPr>
          <p:cNvPicPr>
            <a:picLocks noChangeAspect="1"/>
          </p:cNvPicPr>
          <p:nvPr/>
        </p:nvPicPr>
        <p:blipFill>
          <a:blip r:embed="rId3"/>
          <a:stretch>
            <a:fillRect/>
          </a:stretch>
        </p:blipFill>
        <p:spPr>
          <a:xfrm>
            <a:off x="6097018" y="807593"/>
            <a:ext cx="4637018" cy="5239568"/>
          </a:xfrm>
          <a:prstGeom prst="rect">
            <a:avLst/>
          </a:prstGeom>
          <a:effectLst/>
        </p:spPr>
      </p:pic>
    </p:spTree>
    <p:extLst>
      <p:ext uri="{BB962C8B-B14F-4D97-AF65-F5344CB8AC3E}">
        <p14:creationId xmlns:p14="http://schemas.microsoft.com/office/powerpoint/2010/main" val="140385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E3EB4346-32FE-4B70-BD5F-7348B9864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857250"/>
            <a:ext cx="6723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nvPr>
        </p:nvGraphicFramePr>
        <p:xfrm>
          <a:off x="242044" y="499536"/>
          <a:ext cx="11344711" cy="6418428"/>
        </p:xfrm>
        <a:graphic>
          <a:graphicData uri="http://schemas.openxmlformats.org/drawingml/2006/table">
            <a:tbl>
              <a:tblPr>
                <a:tableStyleId>{5C22544A-7EE6-4342-B048-85BDC9FD1C3A}</a:tableStyleId>
              </a:tblPr>
              <a:tblGrid>
                <a:gridCol w="1015744">
                  <a:extLst>
                    <a:ext uri="{9D8B030D-6E8A-4147-A177-3AD203B41FA5}">
                      <a16:colId xmlns:a16="http://schemas.microsoft.com/office/drawing/2014/main" val="2642064339"/>
                    </a:ext>
                  </a:extLst>
                </a:gridCol>
                <a:gridCol w="2560724">
                  <a:extLst>
                    <a:ext uri="{9D8B030D-6E8A-4147-A177-3AD203B41FA5}">
                      <a16:colId xmlns:a16="http://schemas.microsoft.com/office/drawing/2014/main" val="2754432939"/>
                    </a:ext>
                  </a:extLst>
                </a:gridCol>
                <a:gridCol w="1850768">
                  <a:extLst>
                    <a:ext uri="{9D8B030D-6E8A-4147-A177-3AD203B41FA5}">
                      <a16:colId xmlns:a16="http://schemas.microsoft.com/office/drawing/2014/main" val="1598920593"/>
                    </a:ext>
                  </a:extLst>
                </a:gridCol>
                <a:gridCol w="2814083">
                  <a:extLst>
                    <a:ext uri="{9D8B030D-6E8A-4147-A177-3AD203B41FA5}">
                      <a16:colId xmlns:a16="http://schemas.microsoft.com/office/drawing/2014/main" val="1645508504"/>
                    </a:ext>
                  </a:extLst>
                </a:gridCol>
                <a:gridCol w="2068929">
                  <a:extLst>
                    <a:ext uri="{9D8B030D-6E8A-4147-A177-3AD203B41FA5}">
                      <a16:colId xmlns:a16="http://schemas.microsoft.com/office/drawing/2014/main" val="1617735524"/>
                    </a:ext>
                  </a:extLst>
                </a:gridCol>
                <a:gridCol w="1034463">
                  <a:extLst>
                    <a:ext uri="{9D8B030D-6E8A-4147-A177-3AD203B41FA5}">
                      <a16:colId xmlns:a16="http://schemas.microsoft.com/office/drawing/2014/main" val="270780261"/>
                    </a:ext>
                  </a:extLst>
                </a:gridCol>
              </a:tblGrid>
              <a:tr h="1087441">
                <a:tc>
                  <a:txBody>
                    <a:bodyPr/>
                    <a:lstStyle/>
                    <a:p>
                      <a:pPr>
                        <a:spcAft>
                          <a:spcPts val="0"/>
                        </a:spcAft>
                      </a:pPr>
                      <a:r>
                        <a:rPr lang="en-GB" sz="1800" b="1">
                          <a:solidFill>
                            <a:schemeClr val="tx1"/>
                          </a:solidFill>
                          <a:effectLst/>
                        </a:rPr>
                        <a:t>A LEVEL GRADE</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800" b="1">
                          <a:solidFill>
                            <a:schemeClr val="tx1"/>
                          </a:solidFill>
                          <a:effectLst/>
                        </a:rPr>
                        <a:t>BTEC Level 3</a:t>
                      </a:r>
                    </a:p>
                    <a:p>
                      <a:pPr>
                        <a:spcAft>
                          <a:spcPts val="0"/>
                        </a:spcAft>
                      </a:pPr>
                      <a:r>
                        <a:rPr lang="en-GB" sz="1800" b="1">
                          <a:solidFill>
                            <a:schemeClr val="tx1"/>
                          </a:solidFill>
                          <a:effectLst/>
                        </a:rPr>
                        <a:t>EXTENDED CERTIFICATE</a:t>
                      </a:r>
                    </a:p>
                    <a:p>
                      <a:pPr>
                        <a:spcAft>
                          <a:spcPts val="0"/>
                        </a:spcAft>
                      </a:pPr>
                      <a:r>
                        <a:rPr lang="en-GB" sz="1800" b="1">
                          <a:solidFill>
                            <a:schemeClr val="tx1"/>
                          </a:solidFill>
                          <a:effectLst/>
                        </a:rPr>
                        <a:t>(V1=1 A LEVEL)</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800" b="1">
                          <a:solidFill>
                            <a:schemeClr val="tx1"/>
                          </a:solidFill>
                          <a:effectLst/>
                        </a:rPr>
                        <a:t>BTEC Level 3</a:t>
                      </a:r>
                    </a:p>
                    <a:p>
                      <a:pPr>
                        <a:spcAft>
                          <a:spcPts val="0"/>
                        </a:spcAft>
                      </a:pPr>
                      <a:r>
                        <a:rPr lang="en-GB" sz="1800" b="1">
                          <a:solidFill>
                            <a:schemeClr val="tx1"/>
                          </a:solidFill>
                          <a:effectLst/>
                        </a:rPr>
                        <a:t>DIPLOMA</a:t>
                      </a:r>
                    </a:p>
                    <a:p>
                      <a:pPr>
                        <a:spcAft>
                          <a:spcPts val="0"/>
                        </a:spcAft>
                      </a:pPr>
                      <a:r>
                        <a:rPr lang="en-GB" sz="1800" b="1">
                          <a:solidFill>
                            <a:schemeClr val="tx1"/>
                          </a:solidFill>
                          <a:effectLst/>
                        </a:rPr>
                        <a:t> (V2= 2 A LEVELS)</a:t>
                      </a:r>
                    </a:p>
                    <a:p>
                      <a:pPr>
                        <a:spcAft>
                          <a:spcPts val="0"/>
                        </a:spcAft>
                      </a:pPr>
                      <a:r>
                        <a:rPr lang="en-GB" sz="1800" b="1">
                          <a:solidFill>
                            <a:schemeClr val="tx1"/>
                          </a:solidFill>
                          <a:effectLst/>
                        </a:rPr>
                        <a:t> </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800" b="1">
                          <a:solidFill>
                            <a:schemeClr val="tx1"/>
                          </a:solidFill>
                          <a:effectLst/>
                        </a:rPr>
                        <a:t>Cambridge Technical Level 3</a:t>
                      </a:r>
                    </a:p>
                    <a:p>
                      <a:pPr>
                        <a:spcAft>
                          <a:spcPts val="0"/>
                        </a:spcAft>
                      </a:pPr>
                      <a:r>
                        <a:rPr lang="en-GB" sz="1800" b="1">
                          <a:solidFill>
                            <a:schemeClr val="tx1"/>
                          </a:solidFill>
                          <a:effectLst/>
                        </a:rPr>
                        <a:t>EXTENDED CERTIFICATE</a:t>
                      </a:r>
                    </a:p>
                    <a:p>
                      <a:pPr>
                        <a:spcAft>
                          <a:spcPts val="0"/>
                        </a:spcAft>
                      </a:pPr>
                      <a:r>
                        <a:rPr lang="en-GB" sz="1800" b="1">
                          <a:solidFill>
                            <a:schemeClr val="tx1"/>
                          </a:solidFill>
                          <a:effectLst/>
                        </a:rPr>
                        <a:t>(V1=1 A LEVEL)</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800" b="1">
                          <a:solidFill>
                            <a:schemeClr val="tx1"/>
                          </a:solidFill>
                          <a:effectLst/>
                        </a:rPr>
                        <a:t>Cambridge Technical Level 3 DIPLOMA</a:t>
                      </a:r>
                    </a:p>
                    <a:p>
                      <a:pPr>
                        <a:spcAft>
                          <a:spcPts val="0"/>
                        </a:spcAft>
                      </a:pPr>
                      <a:r>
                        <a:rPr lang="en-GB" sz="1800" b="1">
                          <a:solidFill>
                            <a:schemeClr val="tx1"/>
                          </a:solidFill>
                          <a:effectLst/>
                        </a:rPr>
                        <a:t> (V2= 2 A LEVELS)</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800" b="1">
                          <a:solidFill>
                            <a:schemeClr val="tx1"/>
                          </a:solidFill>
                          <a:effectLst/>
                        </a:rPr>
                        <a:t>UCAS POINTS</a:t>
                      </a:r>
                    </a:p>
                    <a:p>
                      <a:pPr>
                        <a:spcAft>
                          <a:spcPts val="0"/>
                        </a:spcAft>
                      </a:pPr>
                      <a:r>
                        <a:rPr lang="en-GB" sz="1800" b="1">
                          <a:solidFill>
                            <a:schemeClr val="tx1"/>
                          </a:solidFill>
                          <a:effectLst/>
                        </a:rPr>
                        <a:t> </a:t>
                      </a:r>
                      <a:endParaRPr lang="en-GB" sz="1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1091114922"/>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112</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4212758315"/>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104</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2299669501"/>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96</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1426468612"/>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DM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DM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80</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273461933"/>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MM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MM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64</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4066884778"/>
                  </a:ext>
                </a:extLst>
              </a:tr>
              <a:tr h="318969">
                <a:tc>
                  <a:txBody>
                    <a:bodyPr/>
                    <a:lstStyle/>
                    <a:p>
                      <a:pPr>
                        <a:spcAft>
                          <a:spcPts val="0"/>
                        </a:spcAft>
                      </a:pPr>
                      <a:r>
                        <a:rPr lang="en-GB" sz="1600">
                          <a:solidFill>
                            <a:schemeClr val="tx1"/>
                          </a:solidFill>
                          <a:effectLst/>
                        </a:rPr>
                        <a:t>A*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DISTINCTION *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DISTINCTION *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56</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3629167737"/>
                  </a:ext>
                </a:extLst>
              </a:tr>
              <a:tr h="422894">
                <a:tc>
                  <a:txBody>
                    <a:bodyPr/>
                    <a:lstStyle/>
                    <a:p>
                      <a:pPr>
                        <a:spcAft>
                          <a:spcPts val="0"/>
                        </a:spcAft>
                      </a:pPr>
                      <a:r>
                        <a:rPr lang="en-GB" sz="2800" b="1">
                          <a:solidFill>
                            <a:schemeClr val="tx1"/>
                          </a:solidFill>
                          <a:effectLst/>
                        </a:rPr>
                        <a:t>A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DISTINCTION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MP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DISTINCTION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MP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48</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3623617776"/>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3635775726"/>
                  </a:ext>
                </a:extLst>
              </a:tr>
              <a:tr h="318969">
                <a:tc>
                  <a:txBody>
                    <a:bodyPr/>
                    <a:lstStyle/>
                    <a:p>
                      <a:pPr>
                        <a:spcAft>
                          <a:spcPts val="0"/>
                        </a:spcAft>
                      </a:pPr>
                      <a:r>
                        <a:rPr lang="en-GB" sz="1600">
                          <a:solidFill>
                            <a:schemeClr val="tx1"/>
                          </a:solidFill>
                          <a:effectLst/>
                        </a:rPr>
                        <a:t>B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40</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3699411033"/>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677783033"/>
                  </a:ext>
                </a:extLst>
              </a:tr>
              <a:tr h="422894">
                <a:tc>
                  <a:txBody>
                    <a:bodyPr/>
                    <a:lstStyle/>
                    <a:p>
                      <a:pPr>
                        <a:spcAft>
                          <a:spcPts val="0"/>
                        </a:spcAft>
                      </a:pPr>
                      <a:r>
                        <a:rPr lang="en-GB" sz="2800" b="1">
                          <a:solidFill>
                            <a:schemeClr val="tx1"/>
                          </a:solidFill>
                          <a:effectLst/>
                        </a:rPr>
                        <a:t>C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MERIT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PP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MERIT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PP        </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800" b="1">
                          <a:solidFill>
                            <a:schemeClr val="tx1"/>
                          </a:solidFill>
                          <a:effectLst/>
                        </a:rPr>
                        <a:t>32</a:t>
                      </a:r>
                      <a:endParaRPr lang="en-GB" sz="28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3690322797"/>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2380900704"/>
                  </a:ext>
                </a:extLst>
              </a:tr>
              <a:tr h="318969">
                <a:tc>
                  <a:txBody>
                    <a:bodyPr/>
                    <a:lstStyle/>
                    <a:p>
                      <a:pPr>
                        <a:spcAft>
                          <a:spcPts val="0"/>
                        </a:spcAft>
                      </a:pPr>
                      <a:r>
                        <a:rPr lang="en-GB" sz="1600">
                          <a:solidFill>
                            <a:schemeClr val="tx1"/>
                          </a:solidFill>
                          <a:effectLst/>
                        </a:rPr>
                        <a:t>D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24</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2423939450"/>
                  </a:ext>
                </a:extLst>
              </a:tr>
              <a:tr h="318969">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1600">
                          <a:solidFill>
                            <a:schemeClr val="tx1"/>
                          </a:solidFill>
                          <a:effectLst/>
                        </a:rPr>
                        <a:t> </a:t>
                      </a:r>
                      <a:endParaRPr lang="en-GB" sz="1600">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1315027757"/>
                  </a:ext>
                </a:extLst>
              </a:tr>
              <a:tr h="362480">
                <a:tc>
                  <a:txBody>
                    <a:bodyPr/>
                    <a:lstStyle/>
                    <a:p>
                      <a:pPr>
                        <a:spcAft>
                          <a:spcPts val="0"/>
                        </a:spcAft>
                      </a:pPr>
                      <a:r>
                        <a:rPr lang="en-GB" sz="2400" b="1">
                          <a:solidFill>
                            <a:schemeClr val="tx1"/>
                          </a:solidFill>
                          <a:effectLst/>
                        </a:rPr>
                        <a:t>E   </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400" b="1">
                          <a:solidFill>
                            <a:schemeClr val="tx1"/>
                          </a:solidFill>
                          <a:effectLst/>
                        </a:rPr>
                        <a:t>PASS  </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400" b="1">
                          <a:solidFill>
                            <a:schemeClr val="tx1"/>
                          </a:solidFill>
                          <a:effectLst/>
                        </a:rPr>
                        <a:t> </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400" b="1">
                          <a:solidFill>
                            <a:schemeClr val="tx1"/>
                          </a:solidFill>
                          <a:effectLst/>
                        </a:rPr>
                        <a:t>PASS    </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400" b="1">
                          <a:solidFill>
                            <a:schemeClr val="tx1"/>
                          </a:solidFill>
                          <a:effectLst/>
                        </a:rPr>
                        <a:t> </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tc>
                  <a:txBody>
                    <a:bodyPr/>
                    <a:lstStyle/>
                    <a:p>
                      <a:pPr>
                        <a:spcAft>
                          <a:spcPts val="0"/>
                        </a:spcAft>
                      </a:pPr>
                      <a:r>
                        <a:rPr lang="en-GB" sz="2400" b="1">
                          <a:solidFill>
                            <a:schemeClr val="tx1"/>
                          </a:solidFill>
                          <a:effectLst/>
                        </a:rPr>
                        <a:t>16</a:t>
                      </a:r>
                      <a:endParaRPr lang="en-GB" sz="2400" b="1">
                        <a:solidFill>
                          <a:schemeClr val="tx1"/>
                        </a:solidFill>
                        <a:effectLst/>
                        <a:latin typeface="Times New Roman" panose="02020603050405020304" pitchFamily="18" charset="0"/>
                        <a:ea typeface="Times New Roman" panose="02020603050405020304" pitchFamily="18" charset="0"/>
                      </a:endParaRPr>
                    </a:p>
                  </a:txBody>
                  <a:tcPr marL="63533" marR="63533" marT="0" marB="0"/>
                </a:tc>
                <a:extLst>
                  <a:ext uri="{0D108BD9-81ED-4DB2-BD59-A6C34878D82A}">
                    <a16:rowId xmlns:a16="http://schemas.microsoft.com/office/drawing/2014/main" val="2371036116"/>
                  </a:ext>
                </a:extLst>
              </a:tr>
            </a:tbl>
          </a:graphicData>
        </a:graphic>
      </p:graphicFrame>
      <p:sp>
        <p:nvSpPr>
          <p:cNvPr id="2" name="TextBox 1">
            <a:extLst>
              <a:ext uri="{FF2B5EF4-FFF2-40B4-BE49-F238E27FC236}">
                <a16:creationId xmlns:a16="http://schemas.microsoft.com/office/drawing/2014/main" id="{3DCB1383-C8FD-CF7B-5910-188B742E3D8B}"/>
              </a:ext>
            </a:extLst>
          </p:cNvPr>
          <p:cNvSpPr txBox="1"/>
          <p:nvPr/>
        </p:nvSpPr>
        <p:spPr>
          <a:xfrm>
            <a:off x="0" y="0"/>
            <a:ext cx="745067" cy="369332"/>
          </a:xfrm>
          <a:prstGeom prst="rect">
            <a:avLst/>
          </a:prstGeom>
          <a:noFill/>
        </p:spPr>
        <p:txBody>
          <a:bodyPr wrap="square" rtlCol="0">
            <a:spAutoFit/>
          </a:bodyPr>
          <a:lstStyle/>
          <a:p>
            <a:r>
              <a:rPr lang="en-GB"/>
              <a:t>DGN</a:t>
            </a:r>
          </a:p>
        </p:txBody>
      </p:sp>
    </p:spTree>
    <p:extLst>
      <p:ext uri="{BB962C8B-B14F-4D97-AF65-F5344CB8AC3E}">
        <p14:creationId xmlns:p14="http://schemas.microsoft.com/office/powerpoint/2010/main" val="280372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3963" y="193964"/>
            <a:ext cx="3830721" cy="720436"/>
          </a:xfrm>
        </p:spPr>
        <p:txBody>
          <a:bodyPr/>
          <a:lstStyle/>
          <a:p>
            <a:r>
              <a:rPr lang="en-GB" u="sng"/>
              <a:t>A level Courses</a:t>
            </a:r>
            <a:endParaRPr lang="en-GB"/>
          </a:p>
        </p:txBody>
      </p:sp>
      <p:graphicFrame>
        <p:nvGraphicFramePr>
          <p:cNvPr id="7" name="Content Placeholder 6"/>
          <p:cNvGraphicFramePr>
            <a:graphicFrameLocks noGrp="1"/>
          </p:cNvGraphicFramePr>
          <p:nvPr>
            <p:ph idx="1"/>
          </p:nvPr>
        </p:nvGraphicFramePr>
        <p:xfrm>
          <a:off x="124691" y="761999"/>
          <a:ext cx="7315200" cy="58743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7813963" y="1163782"/>
            <a:ext cx="4211781" cy="5375563"/>
          </a:xfrm>
        </p:spPr>
        <p:txBody>
          <a:bodyPr>
            <a:normAutofit fontScale="85000" lnSpcReduction="10000"/>
          </a:bodyPr>
          <a:lstStyle/>
          <a:p>
            <a:pPr marL="285750" indent="-285750">
              <a:buFont typeface="Arial" panose="020B0604020202020204" pitchFamily="34" charset="0"/>
              <a:buChar char="•"/>
            </a:pPr>
            <a:r>
              <a:rPr lang="en-GB"/>
              <a:t>LINEAR – final grade is decided at the end of 2 years in the external summer exam</a:t>
            </a:r>
          </a:p>
          <a:p>
            <a:pPr marL="285750" indent="-285750">
              <a:buFont typeface="Arial" panose="020B0604020202020204" pitchFamily="34" charset="0"/>
              <a:buChar char="•"/>
            </a:pPr>
            <a:r>
              <a:rPr lang="en-GB"/>
              <a:t>EXAM PAPERS – different numbers for different subjects, topics and skills to be assessed in each paper clearly outlined in the subject SPECIFICATION ( Syllabus)</a:t>
            </a:r>
          </a:p>
          <a:p>
            <a:pPr marL="285750" indent="-285750">
              <a:buFont typeface="Arial" panose="020B0604020202020204" pitchFamily="34" charset="0"/>
              <a:buChar char="•"/>
            </a:pPr>
            <a:r>
              <a:rPr lang="en-GB"/>
              <a:t>INCREASE IN COMPLEXITY FROM Y11&gt;Y12&gt;Y13  </a:t>
            </a:r>
          </a:p>
          <a:p>
            <a:pPr marL="285750" indent="-285750">
              <a:buFont typeface="Arial" panose="020B0604020202020204" pitchFamily="34" charset="0"/>
              <a:buChar char="•"/>
            </a:pPr>
            <a:r>
              <a:rPr lang="en-GB"/>
              <a:t>LEARN &gt; DEMONSTRATE &gt; APPLY &gt; SYNTHESISE </a:t>
            </a:r>
          </a:p>
          <a:p>
            <a:pPr marL="285750" indent="-285750">
              <a:buFont typeface="Arial" panose="020B0604020202020204" pitchFamily="34" charset="0"/>
              <a:buChar char="•"/>
            </a:pPr>
            <a:r>
              <a:rPr lang="en-GB"/>
              <a:t>GRADING :</a:t>
            </a:r>
          </a:p>
          <a:p>
            <a:pPr marL="742950" lvl="1" indent="-285750">
              <a:buFont typeface="Arial" panose="020B0604020202020204" pitchFamily="34" charset="0"/>
              <a:buChar char="•"/>
            </a:pPr>
            <a:r>
              <a:rPr lang="en-GB" sz="1800"/>
              <a:t>A*</a:t>
            </a:r>
          </a:p>
          <a:p>
            <a:pPr marL="742950" lvl="1" indent="-285750">
              <a:buFont typeface="Arial" panose="020B0604020202020204" pitchFamily="34" charset="0"/>
              <a:buChar char="•"/>
            </a:pPr>
            <a:r>
              <a:rPr lang="en-GB" sz="1800"/>
              <a:t>A</a:t>
            </a:r>
          </a:p>
          <a:p>
            <a:pPr marL="742950" lvl="1" indent="-285750">
              <a:buFont typeface="Arial" panose="020B0604020202020204" pitchFamily="34" charset="0"/>
              <a:buChar char="•"/>
            </a:pPr>
            <a:r>
              <a:rPr lang="en-GB" sz="1800"/>
              <a:t>B</a:t>
            </a:r>
          </a:p>
          <a:p>
            <a:pPr marL="742950" lvl="1" indent="-285750">
              <a:buFont typeface="Arial" panose="020B0604020202020204" pitchFamily="34" charset="0"/>
              <a:buChar char="•"/>
            </a:pPr>
            <a:r>
              <a:rPr lang="en-GB" sz="1800"/>
              <a:t>C</a:t>
            </a:r>
          </a:p>
          <a:p>
            <a:pPr marL="742950" lvl="1" indent="-285750">
              <a:buFont typeface="Arial" panose="020B0604020202020204" pitchFamily="34" charset="0"/>
              <a:buChar char="•"/>
            </a:pPr>
            <a:r>
              <a:rPr lang="en-GB" sz="1800"/>
              <a:t>D</a:t>
            </a:r>
          </a:p>
          <a:p>
            <a:pPr marL="742950" lvl="1" indent="-285750">
              <a:buFont typeface="Arial" panose="020B0604020202020204" pitchFamily="34" charset="0"/>
              <a:buChar char="•"/>
            </a:pPr>
            <a:r>
              <a:rPr lang="en-GB" sz="1800"/>
              <a:t>E           ALL a PASS AT A LEVEL</a:t>
            </a:r>
          </a:p>
          <a:p>
            <a:endParaRPr lang="en-GB"/>
          </a:p>
        </p:txBody>
      </p:sp>
      <p:sp>
        <p:nvSpPr>
          <p:cNvPr id="3" name="TextBox 2">
            <a:extLst>
              <a:ext uri="{FF2B5EF4-FFF2-40B4-BE49-F238E27FC236}">
                <a16:creationId xmlns:a16="http://schemas.microsoft.com/office/drawing/2014/main" id="{EC69AB03-9661-4297-B105-369DC182E3DC}"/>
              </a:ext>
            </a:extLst>
          </p:cNvPr>
          <p:cNvSpPr txBox="1"/>
          <p:nvPr/>
        </p:nvSpPr>
        <p:spPr>
          <a:xfrm>
            <a:off x="174782" y="221674"/>
            <a:ext cx="745067" cy="369332"/>
          </a:xfrm>
          <a:prstGeom prst="rect">
            <a:avLst/>
          </a:prstGeom>
          <a:noFill/>
        </p:spPr>
        <p:txBody>
          <a:bodyPr wrap="square" rtlCol="0">
            <a:spAutoFit/>
          </a:bodyPr>
          <a:lstStyle/>
          <a:p>
            <a:r>
              <a:rPr lang="en-GB"/>
              <a:t>DGN</a:t>
            </a:r>
          </a:p>
        </p:txBody>
      </p:sp>
    </p:spTree>
    <p:extLst>
      <p:ext uri="{BB962C8B-B14F-4D97-AF65-F5344CB8AC3E}">
        <p14:creationId xmlns:p14="http://schemas.microsoft.com/office/powerpoint/2010/main" val="142802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244" y="575733"/>
            <a:ext cx="11424355" cy="5994400"/>
          </a:xfrm>
          <a:prstGeom prst="rect">
            <a:avLst/>
          </a:prstGeom>
        </p:spPr>
      </p:pic>
    </p:spTree>
    <p:extLst>
      <p:ext uri="{BB962C8B-B14F-4D97-AF65-F5344CB8AC3E}">
        <p14:creationId xmlns:p14="http://schemas.microsoft.com/office/powerpoint/2010/main" val="2251634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802794"/>
          </a:xfrm>
        </p:spPr>
        <p:txBody>
          <a:bodyPr/>
          <a:lstStyle/>
          <a:p>
            <a:r>
              <a:rPr lang="en-GB"/>
              <a:t>Y12 VOCATIONAL EXAMS by SUBJECT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403589"/>
              </p:ext>
            </p:extLst>
          </p:nvPr>
        </p:nvGraphicFramePr>
        <p:xfrm>
          <a:off x="657224" y="1302326"/>
          <a:ext cx="10772769" cy="3481879"/>
        </p:xfrm>
        <a:graphic>
          <a:graphicData uri="http://schemas.openxmlformats.org/drawingml/2006/table">
            <a:tbl>
              <a:tblPr firstRow="1" bandRow="1">
                <a:tableStyleId>{5C22544A-7EE6-4342-B048-85BDC9FD1C3A}</a:tableStyleId>
              </a:tblPr>
              <a:tblGrid>
                <a:gridCol w="3750467">
                  <a:extLst>
                    <a:ext uri="{9D8B030D-6E8A-4147-A177-3AD203B41FA5}">
                      <a16:colId xmlns:a16="http://schemas.microsoft.com/office/drawing/2014/main" val="1511925836"/>
                    </a:ext>
                  </a:extLst>
                </a:gridCol>
                <a:gridCol w="1605180">
                  <a:extLst>
                    <a:ext uri="{9D8B030D-6E8A-4147-A177-3AD203B41FA5}">
                      <a16:colId xmlns:a16="http://schemas.microsoft.com/office/drawing/2014/main" val="1016412357"/>
                    </a:ext>
                  </a:extLst>
                </a:gridCol>
                <a:gridCol w="1884217">
                  <a:extLst>
                    <a:ext uri="{9D8B030D-6E8A-4147-A177-3AD203B41FA5}">
                      <a16:colId xmlns:a16="http://schemas.microsoft.com/office/drawing/2014/main" val="4014234257"/>
                    </a:ext>
                  </a:extLst>
                </a:gridCol>
                <a:gridCol w="1666067">
                  <a:extLst>
                    <a:ext uri="{9D8B030D-6E8A-4147-A177-3AD203B41FA5}">
                      <a16:colId xmlns:a16="http://schemas.microsoft.com/office/drawing/2014/main" val="518662408"/>
                    </a:ext>
                  </a:extLst>
                </a:gridCol>
                <a:gridCol w="1866838">
                  <a:extLst>
                    <a:ext uri="{9D8B030D-6E8A-4147-A177-3AD203B41FA5}">
                      <a16:colId xmlns:a16="http://schemas.microsoft.com/office/drawing/2014/main" val="303295417"/>
                    </a:ext>
                  </a:extLst>
                </a:gridCol>
              </a:tblGrid>
              <a:tr h="1234498">
                <a:tc>
                  <a:txBody>
                    <a:bodyPr/>
                    <a:lstStyle/>
                    <a:p>
                      <a:r>
                        <a:rPr lang="en-GB" sz="2400" b="1"/>
                        <a:t>SUBJECT</a:t>
                      </a:r>
                    </a:p>
                  </a:txBody>
                  <a:tcPr/>
                </a:tc>
                <a:tc>
                  <a:txBody>
                    <a:bodyPr/>
                    <a:lstStyle/>
                    <a:p>
                      <a:r>
                        <a:rPr lang="en-GB" sz="2400" b="1">
                          <a:solidFill>
                            <a:srgbClr val="FFFF00"/>
                          </a:solidFill>
                        </a:rPr>
                        <a:t>JANUARY EXAM </a:t>
                      </a:r>
                    </a:p>
                    <a:p>
                      <a:r>
                        <a:rPr lang="en-GB" sz="2400" b="1">
                          <a:solidFill>
                            <a:srgbClr val="FFFF00"/>
                          </a:solidFill>
                        </a:rPr>
                        <a:t>Y12</a:t>
                      </a:r>
                    </a:p>
                  </a:txBody>
                  <a:tcPr/>
                </a:tc>
                <a:tc>
                  <a:txBody>
                    <a:bodyPr/>
                    <a:lstStyle/>
                    <a:p>
                      <a:r>
                        <a:rPr lang="en-GB" sz="2400" b="1">
                          <a:solidFill>
                            <a:srgbClr val="FFFF00"/>
                          </a:solidFill>
                        </a:rPr>
                        <a:t>MAY/JUNE</a:t>
                      </a:r>
                      <a:r>
                        <a:rPr lang="en-GB" sz="2400" b="1" baseline="0">
                          <a:solidFill>
                            <a:srgbClr val="FFFF00"/>
                          </a:solidFill>
                        </a:rPr>
                        <a:t> </a:t>
                      </a:r>
                      <a:r>
                        <a:rPr lang="en-GB" sz="2400" b="1">
                          <a:solidFill>
                            <a:srgbClr val="FFFF00"/>
                          </a:solidFill>
                        </a:rPr>
                        <a:t>EXAM </a:t>
                      </a:r>
                    </a:p>
                    <a:p>
                      <a:r>
                        <a:rPr lang="en-GB" sz="2400" b="1">
                          <a:solidFill>
                            <a:srgbClr val="FFFF00"/>
                          </a:solidFill>
                        </a:rPr>
                        <a:t>Y12</a:t>
                      </a:r>
                    </a:p>
                  </a:txBody>
                  <a:tcPr/>
                </a:tc>
                <a:tc>
                  <a:txBody>
                    <a:bodyPr/>
                    <a:lstStyle/>
                    <a:p>
                      <a:r>
                        <a:rPr lang="en-GB" sz="2400" b="1">
                          <a:solidFill>
                            <a:srgbClr val="FFC000"/>
                          </a:solidFill>
                        </a:rPr>
                        <a:t>JANUARY EXAM </a:t>
                      </a:r>
                    </a:p>
                    <a:p>
                      <a:r>
                        <a:rPr lang="en-GB" sz="2400" b="1">
                          <a:solidFill>
                            <a:srgbClr val="FFC000"/>
                          </a:solidFill>
                        </a:rPr>
                        <a:t>Y13</a:t>
                      </a:r>
                    </a:p>
                  </a:txBody>
                  <a:tcPr/>
                </a:tc>
                <a:tc>
                  <a:txBody>
                    <a:bodyPr/>
                    <a:lstStyle/>
                    <a:p>
                      <a:r>
                        <a:rPr lang="en-GB" sz="2400" b="1">
                          <a:solidFill>
                            <a:srgbClr val="FFC000"/>
                          </a:solidFill>
                        </a:rPr>
                        <a:t>MAY/JUNE EXAM </a:t>
                      </a:r>
                    </a:p>
                    <a:p>
                      <a:r>
                        <a:rPr lang="en-GB" sz="2400" b="1">
                          <a:solidFill>
                            <a:srgbClr val="FFC000"/>
                          </a:solidFill>
                        </a:rPr>
                        <a:t>Y13</a:t>
                      </a:r>
                    </a:p>
                  </a:txBody>
                  <a:tcPr/>
                </a:tc>
                <a:extLst>
                  <a:ext uri="{0D108BD9-81ED-4DB2-BD59-A6C34878D82A}">
                    <a16:rowId xmlns:a16="http://schemas.microsoft.com/office/drawing/2014/main" val="3182120591"/>
                  </a:ext>
                </a:extLst>
              </a:tr>
              <a:tr h="474807">
                <a:tc>
                  <a:txBody>
                    <a:bodyPr/>
                    <a:lstStyle/>
                    <a:p>
                      <a:r>
                        <a:rPr lang="en-GB" sz="2400" b="1"/>
                        <a:t>V1 SCIENCE</a:t>
                      </a:r>
                    </a:p>
                  </a:txBody>
                  <a:tcPr/>
                </a:tc>
                <a:tc>
                  <a:txBody>
                    <a:bodyPr/>
                    <a:lstStyle/>
                    <a:p>
                      <a:endParaRPr lang="en-GB" sz="2400" b="1">
                        <a:solidFill>
                          <a:srgbClr val="00B0F0"/>
                        </a:solidFill>
                      </a:endParaRPr>
                    </a:p>
                  </a:txBody>
                  <a:tcPr/>
                </a:tc>
                <a:tc>
                  <a:txBody>
                    <a:bodyPr/>
                    <a:lstStyle/>
                    <a:p>
                      <a:r>
                        <a:rPr lang="en-GB" sz="2400" b="1">
                          <a:solidFill>
                            <a:srgbClr val="00B0F0"/>
                          </a:solidFill>
                        </a:rPr>
                        <a:t>UNIT 1</a:t>
                      </a:r>
                    </a:p>
                  </a:txBody>
                  <a:tcPr/>
                </a:tc>
                <a:tc>
                  <a:txBody>
                    <a:bodyPr/>
                    <a:lstStyle/>
                    <a:p>
                      <a:endParaRPr lang="en-GB" sz="2400" b="1">
                        <a:solidFill>
                          <a:srgbClr val="00B050"/>
                        </a:solidFill>
                      </a:endParaRPr>
                    </a:p>
                  </a:txBody>
                  <a:tcPr/>
                </a:tc>
                <a:tc>
                  <a:txBody>
                    <a:bodyPr/>
                    <a:lstStyle/>
                    <a:p>
                      <a:r>
                        <a:rPr lang="en-GB" sz="2400" b="1">
                          <a:solidFill>
                            <a:srgbClr val="00B050"/>
                          </a:solidFill>
                        </a:rPr>
                        <a:t>UNIT 3</a:t>
                      </a:r>
                    </a:p>
                  </a:txBody>
                  <a:tcPr/>
                </a:tc>
                <a:extLst>
                  <a:ext uri="{0D108BD9-81ED-4DB2-BD59-A6C34878D82A}">
                    <a16:rowId xmlns:a16="http://schemas.microsoft.com/office/drawing/2014/main" val="2114182966"/>
                  </a:ext>
                </a:extLst>
              </a:tr>
              <a:tr h="474807">
                <a:tc>
                  <a:txBody>
                    <a:bodyPr/>
                    <a:lstStyle/>
                    <a:p>
                      <a:r>
                        <a:rPr lang="en-GB" sz="2400" b="1"/>
                        <a:t>V1 SPORT</a:t>
                      </a:r>
                    </a:p>
                  </a:txBody>
                  <a:tcPr/>
                </a:tc>
                <a:tc>
                  <a:txBody>
                    <a:bodyPr/>
                    <a:lstStyle/>
                    <a:p>
                      <a:r>
                        <a:rPr lang="en-GB" sz="2400" b="1">
                          <a:solidFill>
                            <a:srgbClr val="00B0F0"/>
                          </a:solidFill>
                        </a:rPr>
                        <a:t>UNIT 1</a:t>
                      </a:r>
                    </a:p>
                  </a:txBody>
                  <a:tcPr/>
                </a:tc>
                <a:tc>
                  <a:txBody>
                    <a:bodyPr/>
                    <a:lstStyle/>
                    <a:p>
                      <a:r>
                        <a:rPr lang="en-GB" sz="2400" b="1">
                          <a:solidFill>
                            <a:srgbClr val="00B0F0"/>
                          </a:solidFill>
                        </a:rPr>
                        <a:t>UNIT 3</a:t>
                      </a:r>
                    </a:p>
                  </a:txBody>
                  <a:tcPr/>
                </a:tc>
                <a:tc>
                  <a:txBody>
                    <a:bodyPr/>
                    <a:lstStyle/>
                    <a:p>
                      <a:endParaRPr lang="en-GB" sz="2400" b="1">
                        <a:solidFill>
                          <a:srgbClr val="00B050"/>
                        </a:solidFill>
                      </a:endParaRPr>
                    </a:p>
                  </a:txBody>
                  <a:tcPr/>
                </a:tc>
                <a:tc>
                  <a:txBody>
                    <a:bodyPr/>
                    <a:lstStyle/>
                    <a:p>
                      <a:endParaRPr lang="en-GB" sz="2400" b="1">
                        <a:solidFill>
                          <a:srgbClr val="00B050"/>
                        </a:solidFill>
                      </a:endParaRPr>
                    </a:p>
                  </a:txBody>
                  <a:tcPr/>
                </a:tc>
                <a:extLst>
                  <a:ext uri="{0D108BD9-81ED-4DB2-BD59-A6C34878D82A}">
                    <a16:rowId xmlns:a16="http://schemas.microsoft.com/office/drawing/2014/main" val="3161980594"/>
                  </a:ext>
                </a:extLst>
              </a:tr>
              <a:tr h="474807">
                <a:tc>
                  <a:txBody>
                    <a:bodyPr/>
                    <a:lstStyle/>
                    <a:p>
                      <a:r>
                        <a:rPr lang="en-GB" sz="2400" b="1"/>
                        <a:t>V1 BUSINESS</a:t>
                      </a:r>
                    </a:p>
                  </a:txBody>
                  <a:tcPr/>
                </a:tc>
                <a:tc>
                  <a:txBody>
                    <a:bodyPr/>
                    <a:lstStyle/>
                    <a:p>
                      <a:endParaRPr lang="en-GB" sz="2400" b="1">
                        <a:solidFill>
                          <a:srgbClr val="00B0F0"/>
                        </a:solidFill>
                      </a:endParaRPr>
                    </a:p>
                  </a:txBody>
                  <a:tcPr/>
                </a:tc>
                <a:tc>
                  <a:txBody>
                    <a:bodyPr/>
                    <a:lstStyle/>
                    <a:p>
                      <a:r>
                        <a:rPr lang="en-GB" sz="2400" b="1">
                          <a:solidFill>
                            <a:srgbClr val="00B0F0"/>
                          </a:solidFill>
                        </a:rPr>
                        <a:t>UNIT 1</a:t>
                      </a:r>
                    </a:p>
                  </a:txBody>
                  <a:tcPr/>
                </a:tc>
                <a:tc>
                  <a:txBody>
                    <a:bodyPr/>
                    <a:lstStyle/>
                    <a:p>
                      <a:r>
                        <a:rPr lang="en-GB" sz="2400" b="1">
                          <a:solidFill>
                            <a:srgbClr val="00B050"/>
                          </a:solidFill>
                        </a:rPr>
                        <a:t>UNIT 2</a:t>
                      </a:r>
                    </a:p>
                  </a:txBody>
                  <a:tcPr/>
                </a:tc>
                <a:tc>
                  <a:txBody>
                    <a:bodyPr/>
                    <a:lstStyle/>
                    <a:p>
                      <a:endParaRPr lang="en-GB" sz="2400" b="1">
                        <a:solidFill>
                          <a:srgbClr val="00B050"/>
                        </a:solidFill>
                      </a:endParaRPr>
                    </a:p>
                  </a:txBody>
                  <a:tcPr/>
                </a:tc>
                <a:extLst>
                  <a:ext uri="{0D108BD9-81ED-4DB2-BD59-A6C34878D82A}">
                    <a16:rowId xmlns:a16="http://schemas.microsoft.com/office/drawing/2014/main" val="494123309"/>
                  </a:ext>
                </a:extLst>
              </a:tr>
              <a:tr h="474807">
                <a:tc>
                  <a:txBody>
                    <a:bodyPr/>
                    <a:lstStyle/>
                    <a:p>
                      <a:r>
                        <a:rPr lang="en-GB" sz="2400" b="1"/>
                        <a:t>V1 HEALTH + SOCIAL CARE</a:t>
                      </a:r>
                    </a:p>
                  </a:txBody>
                  <a:tcPr/>
                </a:tc>
                <a:tc>
                  <a:txBody>
                    <a:bodyPr/>
                    <a:lstStyle/>
                    <a:p>
                      <a:endParaRPr lang="en-GB" sz="2400" b="1">
                        <a:solidFill>
                          <a:srgbClr val="00B0F0"/>
                        </a:solidFill>
                      </a:endParaRPr>
                    </a:p>
                  </a:txBody>
                  <a:tcPr/>
                </a:tc>
                <a:tc>
                  <a:txBody>
                    <a:bodyPr/>
                    <a:lstStyle/>
                    <a:p>
                      <a:r>
                        <a:rPr lang="en-GB" sz="2400" b="1">
                          <a:solidFill>
                            <a:srgbClr val="00B0F0"/>
                          </a:solidFill>
                        </a:rPr>
                        <a:t>UNIT 4 +</a:t>
                      </a:r>
                      <a:r>
                        <a:rPr lang="en-GB" sz="2400" b="1" baseline="0">
                          <a:solidFill>
                            <a:srgbClr val="00B0F0"/>
                          </a:solidFill>
                        </a:rPr>
                        <a:t> 2</a:t>
                      </a:r>
                      <a:endParaRPr lang="en-GB" sz="2400" b="1">
                        <a:solidFill>
                          <a:srgbClr val="00B0F0"/>
                        </a:solidFill>
                      </a:endParaRPr>
                    </a:p>
                  </a:txBody>
                  <a:tcPr/>
                </a:tc>
                <a:tc>
                  <a:txBody>
                    <a:bodyPr/>
                    <a:lstStyle/>
                    <a:p>
                      <a:r>
                        <a:rPr lang="en-GB" sz="2400" b="1">
                          <a:solidFill>
                            <a:srgbClr val="00B050"/>
                          </a:solidFill>
                        </a:rPr>
                        <a:t>UNIT 3</a:t>
                      </a:r>
                    </a:p>
                  </a:txBody>
                  <a:tcPr/>
                </a:tc>
                <a:tc>
                  <a:txBody>
                    <a:bodyPr/>
                    <a:lstStyle/>
                    <a:p>
                      <a:endParaRPr lang="en-GB" sz="2400" b="1">
                        <a:solidFill>
                          <a:srgbClr val="00B050"/>
                        </a:solidFill>
                      </a:endParaRPr>
                    </a:p>
                  </a:txBody>
                  <a:tcPr/>
                </a:tc>
                <a:extLst>
                  <a:ext uri="{0D108BD9-81ED-4DB2-BD59-A6C34878D82A}">
                    <a16:rowId xmlns:a16="http://schemas.microsoft.com/office/drawing/2014/main" val="2572940443"/>
                  </a:ext>
                </a:extLst>
              </a:tr>
            </a:tbl>
          </a:graphicData>
        </a:graphic>
      </p:graphicFrame>
    </p:spTree>
    <p:extLst>
      <p:ext uri="{BB962C8B-B14F-4D97-AF65-F5344CB8AC3E}">
        <p14:creationId xmlns:p14="http://schemas.microsoft.com/office/powerpoint/2010/main" val="388328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6F401-2D43-4813-A504-5525863528AE}"/>
              </a:ext>
            </a:extLst>
          </p:cNvPr>
          <p:cNvSpPr txBox="1"/>
          <p:nvPr/>
        </p:nvSpPr>
        <p:spPr>
          <a:xfrm>
            <a:off x="565803" y="1320572"/>
            <a:ext cx="6607157" cy="3759200"/>
          </a:xfrm>
          <a:prstGeom prst="rect">
            <a:avLst/>
          </a:prstGeom>
        </p:spPr>
        <p:txBody>
          <a:bodyPr vert="horz" lIns="91440" tIns="45720" rIns="91440" bIns="45720" rtlCol="0" anchor="t">
            <a:noAutofit/>
          </a:bodyPr>
          <a:lstStyle/>
          <a:p>
            <a:pPr indent="-228600">
              <a:lnSpc>
                <a:spcPct val="90000"/>
              </a:lnSpc>
              <a:spcAft>
                <a:spcPts val="1000"/>
              </a:spcAft>
              <a:buFont typeface="Arial" panose="020B0604020202020204" pitchFamily="34" charset="0"/>
              <a:buChar char="•"/>
            </a:pPr>
            <a:r>
              <a:rPr lang="en-US" sz="2000" u="sng">
                <a:effectLst/>
              </a:rPr>
              <a:t>TARGET GRADES EXPLAINED                       </a:t>
            </a:r>
            <a:endParaRPr lang="en-US" sz="2000">
              <a:effectLst/>
            </a:endParaRPr>
          </a:p>
          <a:p>
            <a:pPr marL="342900" lvl="0" indent="-228600">
              <a:lnSpc>
                <a:spcPct val="90000"/>
              </a:lnSpc>
              <a:buFont typeface="Arial" panose="020B0604020202020204" pitchFamily="34" charset="0"/>
              <a:buChar char="•"/>
            </a:pPr>
            <a:r>
              <a:rPr lang="en-US" sz="2000">
                <a:effectLst/>
              </a:rPr>
              <a:t>Target Grades are calculated using your own GCSE results from KS4</a:t>
            </a:r>
          </a:p>
          <a:p>
            <a:pPr marL="342900" lvl="0" indent="-228600">
              <a:lnSpc>
                <a:spcPct val="90000"/>
              </a:lnSpc>
              <a:buFont typeface="Arial" panose="020B0604020202020204" pitchFamily="34" charset="0"/>
              <a:buChar char="•"/>
            </a:pPr>
            <a:r>
              <a:rPr lang="en-US" sz="2000">
                <a:effectLst/>
              </a:rPr>
              <a:t>Your grades are added up and an Average GCSE score calculated :</a:t>
            </a:r>
          </a:p>
          <a:p>
            <a:pPr marL="342900" lvl="0" indent="-228600">
              <a:lnSpc>
                <a:spcPct val="90000"/>
              </a:lnSpc>
              <a:spcAft>
                <a:spcPts val="1000"/>
              </a:spcAft>
              <a:buFont typeface="Arial" panose="020B0604020202020204" pitchFamily="34" charset="0"/>
              <a:buChar char="•"/>
            </a:pPr>
            <a:r>
              <a:rPr lang="en-US" sz="2000">
                <a:effectLst/>
              </a:rPr>
              <a:t>Average GCSE Score = Total Points / Number of GCSE’s</a:t>
            </a:r>
          </a:p>
          <a:p>
            <a:pPr indent="-228600">
              <a:lnSpc>
                <a:spcPct val="90000"/>
              </a:lnSpc>
              <a:buFont typeface="Arial" panose="020B0604020202020204" pitchFamily="34" charset="0"/>
              <a:buChar char="•"/>
            </a:pPr>
            <a:r>
              <a:rPr lang="en-US" sz="2000">
                <a:effectLst/>
              </a:rPr>
              <a:t>                                </a:t>
            </a:r>
          </a:p>
          <a:p>
            <a:pPr marL="342900" lvl="0" indent="-228600">
              <a:lnSpc>
                <a:spcPct val="90000"/>
              </a:lnSpc>
              <a:buFont typeface="Arial" panose="020B0604020202020204" pitchFamily="34" charset="0"/>
              <a:buChar char="•"/>
            </a:pPr>
            <a:r>
              <a:rPr lang="en-US" sz="2000">
                <a:effectLst/>
              </a:rPr>
              <a:t>Your Average GCSE score is compared nationally across the country to students who previously had the same Average GCSE Score and what they actually achieved at the end of Sixth Form</a:t>
            </a:r>
          </a:p>
          <a:p>
            <a:pPr marL="342900" lvl="0" indent="-228600">
              <a:lnSpc>
                <a:spcPct val="90000"/>
              </a:lnSpc>
              <a:spcAft>
                <a:spcPts val="1000"/>
              </a:spcAft>
              <a:buFont typeface="Arial" panose="020B0604020202020204" pitchFamily="34" charset="0"/>
              <a:buChar char="•"/>
            </a:pPr>
            <a:r>
              <a:rPr lang="en-US" sz="2000">
                <a:effectLst/>
              </a:rPr>
              <a:t>Your individual Target Grade for each subject is then produced</a:t>
            </a:r>
          </a:p>
        </p:txBody>
      </p:sp>
      <p:pic>
        <p:nvPicPr>
          <p:cNvPr id="6" name="Picture 5">
            <a:extLst>
              <a:ext uri="{FF2B5EF4-FFF2-40B4-BE49-F238E27FC236}">
                <a16:creationId xmlns:a16="http://schemas.microsoft.com/office/drawing/2014/main" id="{03397116-08BB-4323-B605-2F2F1D1A1D7D}"/>
              </a:ext>
            </a:extLst>
          </p:cNvPr>
          <p:cNvPicPr>
            <a:picLocks noChangeAspect="1"/>
          </p:cNvPicPr>
          <p:nvPr/>
        </p:nvPicPr>
        <p:blipFill>
          <a:blip r:embed="rId3"/>
          <a:stretch>
            <a:fillRect/>
          </a:stretch>
        </p:blipFill>
        <p:spPr>
          <a:xfrm>
            <a:off x="7172960" y="1673935"/>
            <a:ext cx="4170530" cy="4170530"/>
          </a:xfrm>
          <a:prstGeom prst="rect">
            <a:avLst/>
          </a:prstGeom>
        </p:spPr>
      </p:pic>
      <p:sp>
        <p:nvSpPr>
          <p:cNvPr id="7" name="TextBox 6">
            <a:extLst>
              <a:ext uri="{FF2B5EF4-FFF2-40B4-BE49-F238E27FC236}">
                <a16:creationId xmlns:a16="http://schemas.microsoft.com/office/drawing/2014/main" id="{0014CF3B-92C9-40D6-9B75-FFC249292D06}"/>
              </a:ext>
            </a:extLst>
          </p:cNvPr>
          <p:cNvSpPr txBox="1"/>
          <p:nvPr/>
        </p:nvSpPr>
        <p:spPr>
          <a:xfrm>
            <a:off x="254000" y="152400"/>
            <a:ext cx="2286000" cy="523220"/>
          </a:xfrm>
          <a:prstGeom prst="rect">
            <a:avLst/>
          </a:prstGeom>
          <a:noFill/>
        </p:spPr>
        <p:txBody>
          <a:bodyPr wrap="square" rtlCol="0">
            <a:spAutoFit/>
          </a:bodyPr>
          <a:lstStyle/>
          <a:p>
            <a:r>
              <a:rPr lang="en-GB" sz="2800"/>
              <a:t>VISION</a:t>
            </a:r>
          </a:p>
        </p:txBody>
      </p:sp>
    </p:spTree>
    <p:extLst>
      <p:ext uri="{BB962C8B-B14F-4D97-AF65-F5344CB8AC3E}">
        <p14:creationId xmlns:p14="http://schemas.microsoft.com/office/powerpoint/2010/main" val="2239705245"/>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1B302B"/>
      </a:dk2>
      <a:lt2>
        <a:srgbClr val="F3F1F0"/>
      </a:lt2>
      <a:accent1>
        <a:srgbClr val="48ACC3"/>
      </a:accent1>
      <a:accent2>
        <a:srgbClr val="37B598"/>
      </a:accent2>
      <a:accent3>
        <a:srgbClr val="43B66C"/>
      </a:accent3>
      <a:accent4>
        <a:srgbClr val="3FB537"/>
      </a:accent4>
      <a:accent5>
        <a:srgbClr val="76AF40"/>
      </a:accent5>
      <a:accent6>
        <a:srgbClr val="9DA933"/>
      </a:accent6>
      <a:hlink>
        <a:srgbClr val="C0594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79307f-5766-4e2d-a3e0-2f6772b4ebda" xsi:nil="true"/>
    <lcf76f155ced4ddcb4097134ff3c332f xmlns="730ca67a-da19-4029-94a2-9431e0c05c3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8BB50A52AA7F4EBF10280552C2D621" ma:contentTypeVersion="18" ma:contentTypeDescription="Create a new document." ma:contentTypeScope="" ma:versionID="43ec0fc2bf5c6cc95b8fd95a4a2b1c80">
  <xsd:schema xmlns:xsd="http://www.w3.org/2001/XMLSchema" xmlns:xs="http://www.w3.org/2001/XMLSchema" xmlns:p="http://schemas.microsoft.com/office/2006/metadata/properties" xmlns:ns2="730ca67a-da19-4029-94a2-9431e0c05c3e" xmlns:ns3="7b79307f-5766-4e2d-a3e0-2f6772b4ebda" targetNamespace="http://schemas.microsoft.com/office/2006/metadata/properties" ma:root="true" ma:fieldsID="6a4f124649a5af5da67298e70b6d6d90" ns2:_="" ns3:_="">
    <xsd:import namespace="730ca67a-da19-4029-94a2-9431e0c05c3e"/>
    <xsd:import namespace="7b79307f-5766-4e2d-a3e0-2f6772b4e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ca67a-da19-4029-94a2-9431e0c05c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06dfee-26a1-412f-bc13-48e9fe3a8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79307f-5766-4e2d-a3e0-2f6772b4ebd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f70828-6081-47ad-9bae-2b4ab5f4c513}" ma:internalName="TaxCatchAll" ma:showField="CatchAllData" ma:web="7b79307f-5766-4e2d-a3e0-2f6772b4e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6B06E8-A449-480A-9A05-6CE10EBD1AC7}">
  <ds:schemaRefs>
    <ds:schemaRef ds:uri="3c2c1713-665a-4c84-9ba2-57d1ce830e72"/>
    <ds:schemaRef ds:uri="cc6d33af-35df-4af9-95ad-b342b53b75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D15FA3-3BE0-495C-A093-40508921D7E5}">
  <ds:schemaRefs>
    <ds:schemaRef ds:uri="http://schemas.microsoft.com/sharepoint/v3/contenttype/forms"/>
  </ds:schemaRefs>
</ds:datastoreItem>
</file>

<file path=customXml/itemProps3.xml><?xml version="1.0" encoding="utf-8"?>
<ds:datastoreItem xmlns:ds="http://schemas.openxmlformats.org/officeDocument/2006/customXml" ds:itemID="{50793210-939D-476F-B81B-FAE780DC034A}"/>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Widescreen</PresentationFormat>
  <Paragraphs>313</Paragraphs>
  <Slides>26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Avenir Next LT Pro</vt:lpstr>
      <vt:lpstr>Calibri</vt:lpstr>
      <vt:lpstr>Montserrat</vt:lpstr>
      <vt:lpstr>Noto Sans Symbols</vt:lpstr>
      <vt:lpstr>Open sans</vt:lpstr>
      <vt:lpstr>Times New Roman</vt:lpstr>
      <vt:lpstr>Wingdings</vt:lpstr>
      <vt:lpstr>AccentBoxVTI</vt:lpstr>
      <vt:lpstr>CARDINAL HUME CATHOLIC SCHOOL     Y12 PARENT INFORMATION EVENT </vt:lpstr>
      <vt:lpstr>Aim of this event …………..</vt:lpstr>
      <vt:lpstr>WELCOME</vt:lpstr>
      <vt:lpstr>PowerPoint Presentation</vt:lpstr>
      <vt:lpstr>PowerPoint Presentation</vt:lpstr>
      <vt:lpstr>A level Courses</vt:lpstr>
      <vt:lpstr>PowerPoint Presentation</vt:lpstr>
      <vt:lpstr>Y12 VOCATIONAL EXAMS by SUBJECT</vt:lpstr>
      <vt:lpstr>PowerPoint Presentation</vt:lpstr>
      <vt:lpstr>PowerPoint Presentation</vt:lpstr>
      <vt:lpstr>VESPA REPORT GRADES…....a 2 means they are doing everything asked of them:</vt:lpstr>
      <vt:lpstr>VISION….. equipping students with the right tools, experiences and skills to work out and realise their career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Supportive Measures in Sixth Form</vt:lpstr>
      <vt:lpstr>PowerPoint Presentation</vt:lpstr>
      <vt:lpstr>PowerPoint Presentation</vt:lpstr>
      <vt:lpstr>BURSARY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Y12 PARENT INFORMATION EVENT</dc:title>
  <dc:creator>Mrs S West (CHS)</dc:creator>
  <cp:lastModifiedBy>Mrs J Harwood (CHS)</cp:lastModifiedBy>
  <cp:revision>2</cp:revision>
  <cp:lastPrinted>2022-11-10T14:12:10Z</cp:lastPrinted>
  <dcterms:created xsi:type="dcterms:W3CDTF">2021-09-26T13:32:24Z</dcterms:created>
  <dcterms:modified xsi:type="dcterms:W3CDTF">2025-10-03T11:16:52Z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0x010100028BB50A52AA7F4EBF10280552C2D621</vt:lpwstr>
  </property>
  <property fmtid="{D5CDD505-2E9C-101B-9397-08002B2CF9AE}" pid="3" name="MediaServiceImageTags">
    <vt:lpwstr/>
  </property>
</Properties>
</file>